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ctiveX/activeX2.xml" ContentType="application/vnd.ms-office.activeX+xml"/>
  <Override PartName="/ppt/notesSlides/notesSlide9.xml" ContentType="application/vnd.openxmlformats-officedocument.presentationml.notesSlide+xml"/>
  <Override PartName="/ppt/activeX/activeX3.xml" ContentType="application/vnd.ms-office.activeX+xml"/>
  <Override PartName="/ppt/notesSlides/notesSlide10.xml" ContentType="application/vnd.openxmlformats-officedocument.presentationml.notesSlide+xml"/>
  <Override PartName="/ppt/activeX/activeX4.xml" ContentType="application/vnd.ms-office.activeX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ctiveX/activeX5.xml" ContentType="application/vnd.ms-office.activeX+xml"/>
  <Override PartName="/ppt/notesSlides/notesSlide13.xml" ContentType="application/vnd.openxmlformats-officedocument.presentationml.notesSlide+xml"/>
  <Override PartName="/ppt/activeX/activeX6.xml" ContentType="application/vnd.ms-office.activeX+xml"/>
  <Override PartName="/ppt/notesSlides/notesSlide14.xml" ContentType="application/vnd.openxmlformats-officedocument.presentationml.notesSlide+xml"/>
  <Override PartName="/ppt/activeX/activeX7.xml" ContentType="application/vnd.ms-office.activeX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ctiveX/activeX8.xml" ContentType="application/vnd.ms-office.activeX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ctiveX/activeX9.xml" ContentType="application/vnd.ms-office.activeX+xml"/>
  <Override PartName="/ppt/notesSlides/notesSlide19.xml" ContentType="application/vnd.openxmlformats-officedocument.presentationml.notesSlide+xml"/>
  <Override PartName="/ppt/activeX/activeX10.xml" ContentType="application/vnd.ms-office.activeX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97" r:id="rId3"/>
    <p:sldId id="29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7" r:id="rId12"/>
    <p:sldId id="268" r:id="rId13"/>
    <p:sldId id="295" r:id="rId14"/>
    <p:sldId id="269" r:id="rId15"/>
    <p:sldId id="272" r:id="rId16"/>
    <p:sldId id="273" r:id="rId17"/>
    <p:sldId id="274" r:id="rId18"/>
    <p:sldId id="275" r:id="rId19"/>
    <p:sldId id="283" r:id="rId20"/>
    <p:sldId id="285" r:id="rId21"/>
    <p:sldId id="287" r:id="rId22"/>
    <p:sldId id="290" r:id="rId23"/>
    <p:sldId id="29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 snapToGrid="0">
      <p:cViewPr>
        <p:scale>
          <a:sx n="81" d="100"/>
          <a:sy n="81" d="100"/>
        </p:scale>
        <p:origin x="-288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354BA-D23E-458F-AA52-3546387FCC53}" type="datetimeFigureOut">
              <a:rPr lang="en-AU" smtClean="0"/>
              <a:t>7/10/2024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02935-CD8C-4BDA-8E53-1F2928AD11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559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48D28-E8CE-41B8-9E5E-EC36F56E6713}" type="slidenum">
              <a:rPr lang="ar-IQ" smtClean="0">
                <a:solidFill>
                  <a:prstClr val="black"/>
                </a:solidFill>
              </a:rPr>
              <a:pPr/>
              <a:t>1</a:t>
            </a:fld>
            <a:endParaRPr lang="ar-IQ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00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F1FE5E-9B51-45E3-B00F-54E99099C178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AS Chemistry </a:t>
            </a:r>
          </a:p>
          <a:p>
            <a:r>
              <a:rPr lang="en-GB" altLang="en-US"/>
              <a:t>Redox Reactions</a:t>
            </a:r>
          </a:p>
        </p:txBody>
      </p:sp>
      <p:sp>
        <p:nvSpPr>
          <p:cNvPr id="100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1839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C2156D-CB13-4C2D-8259-636810A44963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AS Chemistry </a:t>
            </a:r>
          </a:p>
          <a:p>
            <a:r>
              <a:rPr lang="en-GB" altLang="en-US"/>
              <a:t>Redox Reactions</a:t>
            </a:r>
          </a:p>
        </p:txBody>
      </p:sp>
      <p:sp>
        <p:nvSpPr>
          <p:cNvPr id="100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just">
              <a:lnSpc>
                <a:spcPct val="190000"/>
              </a:lnSpc>
            </a:pPr>
            <a:endParaRPr lang="en-GB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93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78F596-EED7-4B2A-8F77-2F3A550D9D2D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AS Chemistry </a:t>
            </a:r>
          </a:p>
          <a:p>
            <a:r>
              <a:rPr lang="en-GB" altLang="en-US"/>
              <a:t>Redox Reactions</a:t>
            </a:r>
          </a:p>
        </p:txBody>
      </p:sp>
      <p:sp>
        <p:nvSpPr>
          <p:cNvPr id="99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b="1"/>
              <a:t>Teacher notes</a:t>
            </a:r>
          </a:p>
          <a:p>
            <a:pPr>
              <a:spcBef>
                <a:spcPct val="50000"/>
              </a:spcBef>
            </a:pPr>
            <a:r>
              <a:rPr lang="en-GB" altLang="en-US"/>
              <a:t>Other common oxidizing agents include chromium(VI) oxide (CrO</a:t>
            </a:r>
            <a:r>
              <a:rPr lang="en-GB" altLang="en-US" baseline="-25000"/>
              <a:t>3</a:t>
            </a:r>
            <a:r>
              <a:rPr lang="en-GB" altLang="en-US"/>
              <a:t>) and sodium peroxide (Na</a:t>
            </a:r>
            <a:r>
              <a:rPr lang="en-GB" altLang="en-US" baseline="-25000"/>
              <a:t>2</a:t>
            </a:r>
            <a:r>
              <a:rPr lang="en-GB" altLang="en-US"/>
              <a:t>O</a:t>
            </a:r>
            <a:r>
              <a:rPr lang="en-GB" altLang="en-US" baseline="-25000"/>
              <a:t>2</a:t>
            </a:r>
            <a:r>
              <a:rPr lang="en-GB" altLang="en-US"/>
              <a:t>).</a:t>
            </a:r>
          </a:p>
          <a:p>
            <a:pPr>
              <a:spcBef>
                <a:spcPct val="50000"/>
              </a:spcBef>
            </a:pPr>
            <a:endParaRPr lang="en-GB" altLang="en-US"/>
          </a:p>
          <a:p>
            <a:pPr>
              <a:spcBef>
                <a:spcPct val="50000"/>
              </a:spcBef>
            </a:pPr>
            <a:r>
              <a:rPr lang="en-GB" altLang="en-US"/>
              <a:t>Lithium tetrahydridoaluminate(III) is also known as aluminium hydride, and sodium tetrahydridoborate(III) is also known as sodium borohydride. They are common organic reducing agents.</a:t>
            </a:r>
          </a:p>
        </p:txBody>
      </p:sp>
    </p:spTree>
    <p:extLst>
      <p:ext uri="{BB962C8B-B14F-4D97-AF65-F5344CB8AC3E}">
        <p14:creationId xmlns:p14="http://schemas.microsoft.com/office/powerpoint/2010/main" val="2911002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3AF500-CADD-4D36-B66F-DBD7137A3AF5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AS Chemistry </a:t>
            </a:r>
          </a:p>
          <a:p>
            <a:r>
              <a:rPr lang="en-GB" altLang="en-US"/>
              <a:t>Redox Reactions</a:t>
            </a:r>
          </a:p>
        </p:txBody>
      </p:sp>
      <p:sp>
        <p:nvSpPr>
          <p:cNvPr id="99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1931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539E84-B15C-43B7-824E-AF9BB1720C67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AS Chemistry </a:t>
            </a:r>
          </a:p>
          <a:p>
            <a:r>
              <a:rPr lang="en-GB" altLang="en-US"/>
              <a:t>Redox Reactions</a:t>
            </a:r>
          </a:p>
        </p:txBody>
      </p:sp>
      <p:sp>
        <p:nvSpPr>
          <p:cNvPr id="100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b="1"/>
              <a:t>Teacher notes</a:t>
            </a:r>
          </a:p>
          <a:p>
            <a:r>
              <a:rPr lang="en-GB" altLang="en-US"/>
              <a:t>The oxidation number of an atom tells you its </a:t>
            </a:r>
            <a:r>
              <a:rPr lang="en-GB" altLang="en-US" b="1"/>
              <a:t>relative </a:t>
            </a:r>
            <a:r>
              <a:rPr lang="en-GB" altLang="en-US"/>
              <a:t>state of oxidation, compared to an element on its own because an element on its own has an oxidation state of zero.</a:t>
            </a:r>
          </a:p>
          <a:p>
            <a:endParaRPr lang="en-GB" altLang="en-US"/>
          </a:p>
          <a:p>
            <a:r>
              <a:rPr lang="en-GB" altLang="en-US"/>
              <a:t>There are some exceptions to the special examples in rule 3. For example:</a:t>
            </a:r>
          </a:p>
          <a:p>
            <a:pPr>
              <a:buFontTx/>
              <a:buAutoNum type="arabicParenR"/>
            </a:pPr>
            <a:r>
              <a:rPr lang="en-GB" altLang="en-US"/>
              <a:t> Hydrogen in metal hydrides (hydrogen has oxidation state -1 in NaH).</a:t>
            </a:r>
          </a:p>
          <a:p>
            <a:pPr>
              <a:buFontTx/>
              <a:buAutoNum type="arabicParenR"/>
            </a:pPr>
            <a:r>
              <a:rPr lang="en-GB" altLang="en-US"/>
              <a:t> Oxygen in peroxides (oxygen has oxidation state +1 in H</a:t>
            </a:r>
            <a:r>
              <a:rPr lang="en-GB" altLang="en-US" baseline="-25000"/>
              <a:t>2</a:t>
            </a:r>
            <a:r>
              <a:rPr lang="en-GB" altLang="en-US"/>
              <a:t>O</a:t>
            </a:r>
            <a:r>
              <a:rPr lang="en-GB" altLang="en-US" baseline="-25000"/>
              <a:t>2</a:t>
            </a:r>
            <a:r>
              <a:rPr lang="en-GB" altLang="en-US"/>
              <a:t>).</a:t>
            </a:r>
          </a:p>
          <a:p>
            <a:pPr>
              <a:buFontTx/>
              <a:buAutoNum type="arabicParenR"/>
            </a:pPr>
            <a:r>
              <a:rPr lang="en-GB" altLang="en-US"/>
              <a:t> Oxygen in compounds with fluorine, because fluorine is more electronegative than oxygen (oxygen has oxidation state +2 in F</a:t>
            </a:r>
            <a:r>
              <a:rPr lang="en-GB" altLang="en-US" baseline="-25000"/>
              <a:t>2</a:t>
            </a:r>
            <a:r>
              <a:rPr lang="en-GB" altLang="en-US"/>
              <a:t>O).</a:t>
            </a:r>
          </a:p>
          <a:p>
            <a:pPr>
              <a:buFontTx/>
              <a:buAutoNum type="arabicParenR"/>
            </a:pPr>
            <a:r>
              <a:rPr lang="en-GB" altLang="en-US"/>
              <a:t> Chlorine in compounds with fluorine or oxygen, because fluorine and oxygen are more electronegative than chlorine (chlorine can take one of several different oxidation states in these compounds).</a:t>
            </a:r>
          </a:p>
        </p:txBody>
      </p:sp>
    </p:spTree>
    <p:extLst>
      <p:ext uri="{BB962C8B-B14F-4D97-AF65-F5344CB8AC3E}">
        <p14:creationId xmlns:p14="http://schemas.microsoft.com/office/powerpoint/2010/main" val="2353282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2AA6F9-0B3E-4ABB-98FF-709786023D76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AS Chemistry </a:t>
            </a:r>
          </a:p>
          <a:p>
            <a:r>
              <a:rPr lang="en-GB" altLang="en-US"/>
              <a:t>Redox Reactions</a:t>
            </a:r>
          </a:p>
        </p:txBody>
      </p:sp>
      <p:sp>
        <p:nvSpPr>
          <p:cNvPr id="102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31407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KS3 Science 2008</a:t>
            </a:r>
          </a:p>
          <a:p>
            <a:r>
              <a:rPr lang="en-GB" altLang="en-US"/>
              <a:t>Reactivity and the Reactions of Metals</a:t>
            </a:r>
          </a:p>
        </p:txBody>
      </p:sp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4117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KS3 Science 2008</a:t>
            </a:r>
          </a:p>
          <a:p>
            <a:r>
              <a:rPr lang="en-GB" altLang="en-US"/>
              <a:t>Reactivity and the Reactions of Metals</a:t>
            </a:r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0876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KS3 Science 2008</a:t>
            </a:r>
          </a:p>
          <a:p>
            <a:r>
              <a:rPr lang="en-GB" altLang="en-US"/>
              <a:t>Reactivity and the Reactions of Metals</a:t>
            </a:r>
          </a:p>
        </p:txBody>
      </p:sp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93580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KS3 Science 2008</a:t>
            </a:r>
          </a:p>
          <a:p>
            <a:r>
              <a:rPr lang="en-GB" altLang="en-US"/>
              <a:t>Reactivity and the Reactions of Metals</a:t>
            </a:r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Reactivity and the Reactions of Metals Worksheet 2 accompanies this slide.</a:t>
            </a:r>
          </a:p>
        </p:txBody>
      </p:sp>
    </p:spTree>
    <p:extLst>
      <p:ext uri="{BB962C8B-B14F-4D97-AF65-F5344CB8AC3E}">
        <p14:creationId xmlns:p14="http://schemas.microsoft.com/office/powerpoint/2010/main" val="1527678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D60C14-B233-4B08-A609-174FFDDD7274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GCSE Additional Science: Chemistry </a:t>
            </a:r>
          </a:p>
          <a:p>
            <a:r>
              <a:rPr lang="en-GB" altLang="en-US"/>
              <a:t>Electrochemistry</a:t>
            </a:r>
          </a:p>
        </p:txBody>
      </p:sp>
      <p:sp>
        <p:nvSpPr>
          <p:cNvPr id="106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1626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KS3 Science 2008</a:t>
            </a:r>
          </a:p>
          <a:p>
            <a:r>
              <a:rPr lang="en-GB" altLang="en-US"/>
              <a:t>Reactivity and the Reactions of Metals</a:t>
            </a:r>
          </a:p>
        </p:txBody>
      </p:sp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9380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58B4F9-CDE0-4B34-8033-009F90813BC3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GCSE Additional Science: Chemistry </a:t>
            </a:r>
          </a:p>
          <a:p>
            <a:r>
              <a:rPr lang="en-GB" altLang="en-US"/>
              <a:t>Electrochemistry</a:t>
            </a:r>
          </a:p>
        </p:txBody>
      </p:sp>
      <p:sp>
        <p:nvSpPr>
          <p:cNvPr id="119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b="1"/>
              <a:t>Teacher notes</a:t>
            </a:r>
          </a:p>
          <a:p>
            <a:r>
              <a:rPr lang="en-GB" altLang="en-US"/>
              <a:t>This drag and drop activity could be used as a plenary exercise to check students’ ability to identify when reactants are oxidized and reduced. Class voting or the use of coloured traffic light cards could make this a whole-class exercise. Alternatively, students could be asked to complete the table in their books and the activity could be concluded by the completion on the IWB.</a:t>
            </a:r>
          </a:p>
        </p:txBody>
      </p:sp>
    </p:spTree>
    <p:extLst>
      <p:ext uri="{BB962C8B-B14F-4D97-AF65-F5344CB8AC3E}">
        <p14:creationId xmlns:p14="http://schemas.microsoft.com/office/powerpoint/2010/main" val="1754764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E29AC8-22C8-40D7-934A-A632B4A21CFF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GCSE Additional Science: Chemistry </a:t>
            </a:r>
          </a:p>
          <a:p>
            <a:r>
              <a:rPr lang="en-GB" altLang="en-US"/>
              <a:t>Electrochemistry</a:t>
            </a:r>
          </a:p>
        </p:txBody>
      </p:sp>
      <p:sp>
        <p:nvSpPr>
          <p:cNvPr id="107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b="1"/>
              <a:t>Photo credit:</a:t>
            </a:r>
            <a:r>
              <a:rPr lang="en-GB" altLang="en-US"/>
              <a:t> </a:t>
            </a:r>
            <a:r>
              <a:rPr lang="en-US" altLang="en-US"/>
              <a:t>Jeronen Ven</a:t>
            </a:r>
          </a:p>
          <a:p>
            <a:r>
              <a:rPr lang="en-US" altLang="en-US"/>
              <a:t>Sparks produced by the combustion of magnesium.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2769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7EDB76-7ABC-4A44-B32E-E4703173D25E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GCSE Additional Science: Chemistry </a:t>
            </a:r>
          </a:p>
          <a:p>
            <a:r>
              <a:rPr lang="en-GB" altLang="en-US"/>
              <a:t>Electrochemistry</a:t>
            </a:r>
          </a:p>
        </p:txBody>
      </p:sp>
      <p:sp>
        <p:nvSpPr>
          <p:cNvPr id="114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4365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6E6E4E-3BFC-46CE-9E59-6E5193250DD6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GCSE Additional Science: Chemistry </a:t>
            </a:r>
          </a:p>
          <a:p>
            <a:r>
              <a:rPr lang="en-GB" altLang="en-US"/>
              <a:t>Electrochemistry</a:t>
            </a:r>
          </a:p>
        </p:txBody>
      </p:sp>
      <p:sp>
        <p:nvSpPr>
          <p:cNvPr id="114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048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7CAD65-F52B-4D5D-B5CA-1A49B241C4D4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GCSE Additional Science: Chemistry </a:t>
            </a:r>
          </a:p>
          <a:p>
            <a:r>
              <a:rPr lang="en-GB" altLang="en-US"/>
              <a:t>Electrochemistry</a:t>
            </a:r>
          </a:p>
        </p:txBody>
      </p:sp>
      <p:sp>
        <p:nvSpPr>
          <p:cNvPr id="109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4127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6F8678-C418-4DC4-B14B-3635FE8BAB63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GCSE Additional Science: Chemistry </a:t>
            </a:r>
          </a:p>
          <a:p>
            <a:r>
              <a:rPr lang="en-GB" altLang="en-US"/>
              <a:t>Electrochemistry</a:t>
            </a:r>
          </a:p>
        </p:txBody>
      </p:sp>
      <p:sp>
        <p:nvSpPr>
          <p:cNvPr id="107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0022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4DCB44-6B4C-4CF3-9277-583496A3820B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AS Chemistry </a:t>
            </a:r>
          </a:p>
          <a:p>
            <a:r>
              <a:rPr lang="en-GB" altLang="en-US"/>
              <a:t>Redox Reactions</a:t>
            </a:r>
          </a:p>
        </p:txBody>
      </p:sp>
      <p:sp>
        <p:nvSpPr>
          <p:cNvPr id="99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6875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4DAB-CD4B-4B0D-A15D-2875C07117C2}" type="datetimeFigureOut">
              <a:rPr lang="en-AU" smtClean="0"/>
              <a:t>7/10/2024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AA64-E045-4A5E-9EB9-DFC03262F3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303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4DAB-CD4B-4B0D-A15D-2875C07117C2}" type="datetimeFigureOut">
              <a:rPr lang="en-AU" smtClean="0"/>
              <a:t>7/10/2024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AA64-E045-4A5E-9EB9-DFC03262F3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35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4DAB-CD4B-4B0D-A15D-2875C07117C2}" type="datetimeFigureOut">
              <a:rPr lang="en-AU" smtClean="0"/>
              <a:t>7/10/2024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AA64-E045-4A5E-9EB9-DFC03262F3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5821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CCB7-7638-4995-8AF8-6828AD917BD5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04/04/1446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0E04-87A1-4400-A273-6617DDB18984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662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CCB7-7638-4995-8AF8-6828AD917BD5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04/04/1446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0E04-87A1-4400-A273-6617DDB18984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17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CCB7-7638-4995-8AF8-6828AD917BD5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04/04/1446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0E04-87A1-4400-A273-6617DDB18984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10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CCB7-7638-4995-8AF8-6828AD917BD5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04/04/1446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0E04-87A1-4400-A273-6617DDB18984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27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CCB7-7638-4995-8AF8-6828AD917BD5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04/04/1446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0E04-87A1-4400-A273-6617DDB18984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92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CCB7-7638-4995-8AF8-6828AD917BD5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04/04/1446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0E04-87A1-4400-A273-6617DDB18984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6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CCB7-7638-4995-8AF8-6828AD917BD5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04/04/1446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0E04-87A1-4400-A273-6617DDB18984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20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CCB7-7638-4995-8AF8-6828AD917BD5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04/04/1446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0E04-87A1-4400-A273-6617DDB18984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79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4DAB-CD4B-4B0D-A15D-2875C07117C2}" type="datetimeFigureOut">
              <a:rPr lang="en-AU" smtClean="0"/>
              <a:t>7/10/2024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AA64-E045-4A5E-9EB9-DFC03262F3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2343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CCB7-7638-4995-8AF8-6828AD917BD5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04/04/1446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0E04-87A1-4400-A273-6617DDB18984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653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CCB7-7638-4995-8AF8-6828AD917BD5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04/04/1446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0E04-87A1-4400-A273-6617DDB18984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070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CCB7-7638-4995-8AF8-6828AD917BD5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04/04/1446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0E04-87A1-4400-A273-6617DDB18984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64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4DAB-CD4B-4B0D-A15D-2875C07117C2}" type="datetimeFigureOut">
              <a:rPr lang="en-AU" smtClean="0"/>
              <a:t>7/10/2024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AA64-E045-4A5E-9EB9-DFC03262F3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644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4DAB-CD4B-4B0D-A15D-2875C07117C2}" type="datetimeFigureOut">
              <a:rPr lang="en-AU" smtClean="0"/>
              <a:t>7/10/2024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AA64-E045-4A5E-9EB9-DFC03262F3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4540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4DAB-CD4B-4B0D-A15D-2875C07117C2}" type="datetimeFigureOut">
              <a:rPr lang="en-AU" smtClean="0"/>
              <a:t>7/10/2024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AA64-E045-4A5E-9EB9-DFC03262F3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759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4DAB-CD4B-4B0D-A15D-2875C07117C2}" type="datetimeFigureOut">
              <a:rPr lang="en-AU" smtClean="0"/>
              <a:t>7/10/2024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AA64-E045-4A5E-9EB9-DFC03262F3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3692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4DAB-CD4B-4B0D-A15D-2875C07117C2}" type="datetimeFigureOut">
              <a:rPr lang="en-AU" smtClean="0"/>
              <a:t>7/10/2024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AA64-E045-4A5E-9EB9-DFC03262F3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611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4DAB-CD4B-4B0D-A15D-2875C07117C2}" type="datetimeFigureOut">
              <a:rPr lang="en-AU" smtClean="0"/>
              <a:t>7/10/2024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AA64-E045-4A5E-9EB9-DFC03262F3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559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4DAB-CD4B-4B0D-A15D-2875C07117C2}" type="datetimeFigureOut">
              <a:rPr lang="en-AU" smtClean="0"/>
              <a:t>7/10/2024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AA64-E045-4A5E-9EB9-DFC03262F3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515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F4DAB-CD4B-4B0D-A15D-2875C07117C2}" type="datetimeFigureOut">
              <a:rPr lang="en-AU" smtClean="0"/>
              <a:t>7/10/2024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3AA64-E045-4A5E-9EB9-DFC03262F3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780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E5DACCB7-7638-4995-8AF8-6828AD917BD5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04/04/1446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75A90E04-87A1-4400-A273-6617DDB18984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46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control" Target="../activeX/activeX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2">
                <a:lumMod val="5000"/>
                <a:lumOff val="95000"/>
              </a:schemeClr>
            </a:gs>
            <a:gs pos="95000">
              <a:schemeClr val="accent2">
                <a:lumMod val="45000"/>
                <a:lumOff val="55000"/>
              </a:schemeClr>
            </a:gs>
            <a:gs pos="79000">
              <a:schemeClr val="accent2">
                <a:lumMod val="45000"/>
                <a:lumOff val="55000"/>
              </a:schemeClr>
            </a:gs>
            <a:gs pos="54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312985" y="-1001859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accent4"/>
                </a:solidFill>
                <a:latin typeface="Impact" panose="020B0806030902050204" pitchFamily="34" charset="0"/>
              </a:rPr>
              <a:t>Analytical Chemistry</a:t>
            </a:r>
            <a:endParaRPr lang="ar-IQ" sz="7200" dirty="0">
              <a:solidFill>
                <a:schemeClr val="accent4"/>
              </a:solidFill>
              <a:latin typeface="Impact" panose="020B0806030902050204" pitchFamily="34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495864" y="1385741"/>
            <a:ext cx="9144000" cy="4557859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latin typeface="Lucida Calligraphy" panose="03010101010101010101" pitchFamily="66" charset="0"/>
              </a:rPr>
              <a:t>1</a:t>
            </a:r>
            <a:r>
              <a:rPr lang="en-US" sz="3600" b="1" baseline="30000" dirty="0">
                <a:latin typeface="Lucida Calligraphy" panose="03010101010101010101" pitchFamily="66" charset="0"/>
              </a:rPr>
              <a:t>st</a:t>
            </a:r>
            <a:r>
              <a:rPr lang="en-US" sz="3600" b="1" dirty="0">
                <a:latin typeface="Lucida Calligraphy" panose="03010101010101010101" pitchFamily="66" charset="0"/>
              </a:rPr>
              <a:t> Stage Students</a:t>
            </a:r>
            <a:endParaRPr lang="ar-IQ" sz="3600" b="1" dirty="0">
              <a:latin typeface="Lucida Calligraphy" panose="03010101010101010101" pitchFamily="66" charset="0"/>
            </a:endParaRPr>
          </a:p>
          <a:p>
            <a:r>
              <a:rPr lang="en-AU" sz="6000" b="1" dirty="0" smtClean="0">
                <a:solidFill>
                  <a:schemeClr val="accent1"/>
                </a:solidFill>
                <a:latin typeface="Lucida Calligraphy" pitchFamily="66" charset="0"/>
                <a:ea typeface="+mj-ea"/>
                <a:cs typeface="+mj-cs"/>
              </a:rPr>
              <a:t>Reduction </a:t>
            </a:r>
            <a:r>
              <a:rPr lang="en-AU" sz="6000" b="1" dirty="0">
                <a:solidFill>
                  <a:schemeClr val="accent1"/>
                </a:solidFill>
                <a:latin typeface="Lucida Calligraphy" pitchFamily="66" charset="0"/>
                <a:ea typeface="+mj-ea"/>
                <a:cs typeface="+mj-cs"/>
              </a:rPr>
              <a:t>and </a:t>
            </a:r>
            <a:r>
              <a:rPr lang="en-AU" sz="6000" b="1" dirty="0" smtClean="0">
                <a:solidFill>
                  <a:schemeClr val="accent1"/>
                </a:solidFill>
                <a:latin typeface="Lucida Calligraphy" pitchFamily="66" charset="0"/>
                <a:ea typeface="+mj-ea"/>
                <a:cs typeface="+mj-cs"/>
              </a:rPr>
              <a:t>Oxidation</a:t>
            </a:r>
          </a:p>
          <a:p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  <a:latin typeface="Lucida Calligraphy" panose="03010101010101010101" pitchFamily="66" charset="0"/>
              </a:rPr>
              <a:t>lecture</a:t>
            </a:r>
            <a:endParaRPr lang="en-US" sz="6600" b="1" dirty="0">
              <a:solidFill>
                <a:schemeClr val="accent1">
                  <a:lumMod val="75000"/>
                </a:schemeClr>
              </a:solidFill>
              <a:latin typeface="Lucida Calligraphy" panose="03010101010101010101" pitchFamily="66" charset="0"/>
            </a:endParaRP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By:</a:t>
            </a:r>
          </a:p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Hussein Nasser 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AL-Salman</a:t>
            </a:r>
            <a:endParaRPr lang="ar-IQ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72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6845">
        <p14:window dir="vert"/>
      </p:transition>
    </mc:Choice>
    <mc:Fallback xmlns="">
      <p:transition spd="slow" advTm="868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8675" y="-232988"/>
            <a:ext cx="10515600" cy="1325563"/>
          </a:xfrm>
        </p:spPr>
        <p:txBody>
          <a:bodyPr/>
          <a:lstStyle/>
          <a:p>
            <a:r>
              <a:rPr lang="en-GB" altLang="en-US" dirty="0"/>
              <a:t>Redox half equations</a:t>
            </a:r>
          </a:p>
        </p:txBody>
      </p:sp>
      <p:pic>
        <p:nvPicPr>
          <p:cNvPr id="997383" name="Picture 7" descr="flash_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115888"/>
            <a:ext cx="385763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4106" name="ShockwaveFlash1" r:id="rId2" imgW="8699400" imgH="5308560"/>
        </mc:Choice>
        <mc:Fallback>
          <p:control name="ShockwaveFlash1" r:id="rId2" imgW="8699400" imgH="530856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36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3990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945777" y="-115094"/>
            <a:ext cx="10515600" cy="1325563"/>
          </a:xfrm>
        </p:spPr>
        <p:txBody>
          <a:bodyPr/>
          <a:lstStyle/>
          <a:p>
            <a:r>
              <a:rPr lang="en-GB" altLang="en-US" dirty="0"/>
              <a:t>Balancing half equations</a:t>
            </a:r>
          </a:p>
        </p:txBody>
      </p:sp>
      <p:pic>
        <p:nvPicPr>
          <p:cNvPr id="1006596" name="Picture 1028" descr="flash_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115888"/>
            <a:ext cx="385763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6597" name="Picture 1029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89" y="6167439"/>
            <a:ext cx="630237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5130" name="ShockwaveFlash1" r:id="rId2" imgW="8699400" imgH="5308560"/>
        </mc:Choice>
        <mc:Fallback>
          <p:control name="ShockwaveFlash1" r:id="rId2" imgW="8699400" imgH="530856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36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2899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Balancing more challenging examples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AU" dirty="0" smtClean="0"/>
              <a:t>Balance all atoms (but not O or H yet)</a:t>
            </a:r>
          </a:p>
          <a:p>
            <a:pPr marL="914400" lvl="2" indent="0">
              <a:buNone/>
            </a:pPr>
            <a:r>
              <a:rPr lang="en-AU" dirty="0" err="1" smtClean="0"/>
              <a:t>Eg</a:t>
            </a:r>
            <a:r>
              <a:rPr lang="en-AU" dirty="0" smtClean="0"/>
              <a:t>       Cr</a:t>
            </a:r>
            <a:r>
              <a:rPr lang="en-AU" baseline="-25000" dirty="0" smtClean="0"/>
              <a:t>2</a:t>
            </a:r>
            <a:r>
              <a:rPr lang="en-AU" dirty="0" smtClean="0"/>
              <a:t>O</a:t>
            </a:r>
            <a:r>
              <a:rPr lang="en-AU" baseline="-25000" dirty="0" smtClean="0"/>
              <a:t>7</a:t>
            </a:r>
            <a:r>
              <a:rPr lang="en-AU" baseline="30000" dirty="0" smtClean="0"/>
              <a:t>2- </a:t>
            </a:r>
            <a:r>
              <a:rPr lang="en-AU" dirty="0" smtClean="0"/>
              <a:t>  </a:t>
            </a:r>
            <a:r>
              <a:rPr lang="en-AU" dirty="0" smtClean="0">
                <a:sym typeface="Wingdings" panose="05000000000000000000" pitchFamily="2" charset="2"/>
              </a:rPr>
              <a:t>     </a:t>
            </a:r>
            <a:r>
              <a:rPr lang="en-AU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AU" dirty="0" smtClean="0">
                <a:sym typeface="Wingdings" panose="05000000000000000000" pitchFamily="2" charset="2"/>
              </a:rPr>
              <a:t>Cr</a:t>
            </a:r>
            <a:r>
              <a:rPr lang="en-AU" baseline="30000" dirty="0" smtClean="0">
                <a:sym typeface="Wingdings" panose="05000000000000000000" pitchFamily="2" charset="2"/>
              </a:rPr>
              <a:t>3+</a:t>
            </a:r>
            <a:endParaRPr lang="en-AU" baseline="30000" dirty="0"/>
          </a:p>
          <a:p>
            <a:pPr marL="514350" indent="-514350">
              <a:buAutoNum type="arabicPeriod"/>
            </a:pPr>
            <a:r>
              <a:rPr lang="en-AU" dirty="0" smtClean="0"/>
              <a:t>Balance O by adding H</a:t>
            </a:r>
            <a:r>
              <a:rPr lang="en-AU" baseline="-25000" dirty="0" smtClean="0"/>
              <a:t>2</a:t>
            </a:r>
            <a:r>
              <a:rPr lang="en-AU" dirty="0" smtClean="0"/>
              <a:t>O to the other side</a:t>
            </a:r>
          </a:p>
          <a:p>
            <a:pPr marL="0" lvl="2" indent="0">
              <a:spcBef>
                <a:spcPts val="1000"/>
              </a:spcBef>
              <a:buNone/>
            </a:pPr>
            <a:r>
              <a:rPr lang="en-AU" dirty="0"/>
              <a:t>	</a:t>
            </a:r>
            <a:r>
              <a:rPr lang="en-AU" sz="2000" dirty="0" err="1" smtClean="0"/>
              <a:t>Eg</a:t>
            </a:r>
            <a:r>
              <a:rPr lang="en-AU" sz="2000" dirty="0" smtClean="0"/>
              <a:t>	</a:t>
            </a:r>
            <a:r>
              <a:rPr lang="en-AU" dirty="0" smtClean="0"/>
              <a:t>Cr</a:t>
            </a:r>
            <a:r>
              <a:rPr lang="en-AU" baseline="-25000" dirty="0" smtClean="0"/>
              <a:t>2</a:t>
            </a:r>
            <a:r>
              <a:rPr lang="en-AU" dirty="0" smtClean="0"/>
              <a:t>O</a:t>
            </a:r>
            <a:r>
              <a:rPr lang="en-AU" baseline="-25000" dirty="0" smtClean="0"/>
              <a:t>7</a:t>
            </a:r>
            <a:r>
              <a:rPr lang="en-AU" baseline="30000" dirty="0" smtClean="0"/>
              <a:t>2- </a:t>
            </a:r>
            <a:r>
              <a:rPr lang="en-AU" dirty="0" smtClean="0"/>
              <a:t>  </a:t>
            </a:r>
            <a:r>
              <a:rPr lang="en-AU" dirty="0" smtClean="0">
                <a:sym typeface="Wingdings" panose="05000000000000000000" pitchFamily="2" charset="2"/>
              </a:rPr>
              <a:t>     2Cr</a:t>
            </a:r>
            <a:r>
              <a:rPr lang="en-AU" baseline="30000" dirty="0" smtClean="0">
                <a:sym typeface="Wingdings" panose="05000000000000000000" pitchFamily="2" charset="2"/>
              </a:rPr>
              <a:t>3+</a:t>
            </a:r>
            <a:r>
              <a:rPr lang="en-AU" dirty="0" smtClean="0">
                <a:sym typeface="Wingdings" panose="05000000000000000000" pitchFamily="2" charset="2"/>
              </a:rPr>
              <a:t>   + </a:t>
            </a:r>
            <a:r>
              <a:rPr lang="en-AU" dirty="0" smtClean="0">
                <a:solidFill>
                  <a:srgbClr val="FF0000"/>
                </a:solidFill>
                <a:sym typeface="Wingdings" panose="05000000000000000000" pitchFamily="2" charset="2"/>
              </a:rPr>
              <a:t>7H</a:t>
            </a:r>
            <a:r>
              <a:rPr lang="en-AU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AU" dirty="0" smtClean="0">
                <a:solidFill>
                  <a:srgbClr val="FF0000"/>
                </a:solidFill>
                <a:sym typeface="Wingdings" panose="05000000000000000000" pitchFamily="2" charset="2"/>
              </a:rPr>
              <a:t>O</a:t>
            </a:r>
            <a:endParaRPr lang="en-AU" baseline="30000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en-AU" dirty="0" smtClean="0"/>
              <a:t>Balance H by adding H</a:t>
            </a:r>
            <a:r>
              <a:rPr lang="en-AU" baseline="30000" dirty="0" smtClean="0"/>
              <a:t>+ </a:t>
            </a:r>
            <a:r>
              <a:rPr lang="en-AU" dirty="0" smtClean="0"/>
              <a:t> to the other side</a:t>
            </a:r>
          </a:p>
          <a:p>
            <a:pPr marL="0" lvl="2" indent="0">
              <a:spcBef>
                <a:spcPts val="1000"/>
              </a:spcBef>
              <a:buNone/>
            </a:pPr>
            <a:r>
              <a:rPr lang="en-AU" dirty="0" smtClean="0"/>
              <a:t>	</a:t>
            </a:r>
            <a:r>
              <a:rPr lang="en-AU" dirty="0" err="1" smtClean="0"/>
              <a:t>Eg</a:t>
            </a:r>
            <a:r>
              <a:rPr lang="en-AU" dirty="0" smtClean="0"/>
              <a:t>     </a:t>
            </a:r>
            <a:r>
              <a:rPr lang="en-AU" dirty="0" smtClean="0">
                <a:solidFill>
                  <a:srgbClr val="FF0000"/>
                </a:solidFill>
              </a:rPr>
              <a:t>14H</a:t>
            </a:r>
            <a:r>
              <a:rPr lang="en-AU" baseline="30000" dirty="0" smtClean="0">
                <a:solidFill>
                  <a:srgbClr val="FF0000"/>
                </a:solidFill>
              </a:rPr>
              <a:t>+</a:t>
            </a:r>
            <a:r>
              <a:rPr lang="en-AU" dirty="0" smtClean="0">
                <a:solidFill>
                  <a:srgbClr val="FF0000"/>
                </a:solidFill>
              </a:rPr>
              <a:t>  </a:t>
            </a:r>
            <a:r>
              <a:rPr lang="en-AU" dirty="0" smtClean="0"/>
              <a:t>+   Cr</a:t>
            </a:r>
            <a:r>
              <a:rPr lang="en-AU" baseline="-25000" dirty="0" smtClean="0"/>
              <a:t>2</a:t>
            </a:r>
            <a:r>
              <a:rPr lang="en-AU" dirty="0" smtClean="0"/>
              <a:t>O</a:t>
            </a:r>
            <a:r>
              <a:rPr lang="en-AU" baseline="-25000" dirty="0" smtClean="0"/>
              <a:t>7</a:t>
            </a:r>
            <a:r>
              <a:rPr lang="en-AU" baseline="30000" dirty="0" smtClean="0"/>
              <a:t>2- </a:t>
            </a:r>
            <a:r>
              <a:rPr lang="en-AU" dirty="0" smtClean="0"/>
              <a:t>  </a:t>
            </a:r>
            <a:r>
              <a:rPr lang="en-AU" dirty="0" smtClean="0">
                <a:sym typeface="Wingdings" panose="05000000000000000000" pitchFamily="2" charset="2"/>
              </a:rPr>
              <a:t>     2Cr</a:t>
            </a:r>
            <a:r>
              <a:rPr lang="en-AU" baseline="30000" dirty="0" smtClean="0">
                <a:sym typeface="Wingdings" panose="05000000000000000000" pitchFamily="2" charset="2"/>
              </a:rPr>
              <a:t>3+</a:t>
            </a:r>
            <a:r>
              <a:rPr lang="en-AU" dirty="0" smtClean="0">
                <a:sym typeface="Wingdings" panose="05000000000000000000" pitchFamily="2" charset="2"/>
              </a:rPr>
              <a:t>   + 7H</a:t>
            </a:r>
            <a:r>
              <a:rPr lang="en-AU" baseline="-25000" dirty="0" smtClean="0">
                <a:sym typeface="Wingdings" panose="05000000000000000000" pitchFamily="2" charset="2"/>
              </a:rPr>
              <a:t>2</a:t>
            </a:r>
            <a:r>
              <a:rPr lang="en-AU" dirty="0" smtClean="0">
                <a:sym typeface="Wingdings" panose="05000000000000000000" pitchFamily="2" charset="2"/>
              </a:rPr>
              <a:t>O</a:t>
            </a:r>
            <a:endParaRPr lang="en-AU" baseline="30000" dirty="0" smtClean="0"/>
          </a:p>
          <a:p>
            <a:pPr marL="514350" indent="-514350">
              <a:buAutoNum type="arabicPeriod"/>
            </a:pPr>
            <a:r>
              <a:rPr lang="en-AU" dirty="0" smtClean="0"/>
              <a:t>Balance charge by adding electrons (e</a:t>
            </a:r>
            <a:r>
              <a:rPr lang="en-AU" baseline="30000" dirty="0" smtClean="0"/>
              <a:t>-</a:t>
            </a:r>
            <a:r>
              <a:rPr lang="en-AU" dirty="0" smtClean="0"/>
              <a:t>)</a:t>
            </a:r>
          </a:p>
          <a:p>
            <a:pPr marL="0" lvl="2" indent="0">
              <a:spcBef>
                <a:spcPts val="1000"/>
              </a:spcBef>
              <a:buNone/>
            </a:pPr>
            <a:r>
              <a:rPr lang="en-AU" dirty="0"/>
              <a:t>	</a:t>
            </a:r>
            <a:r>
              <a:rPr lang="en-AU" dirty="0" err="1" smtClean="0"/>
              <a:t>Eg</a:t>
            </a:r>
            <a:r>
              <a:rPr lang="en-AU" dirty="0" smtClean="0"/>
              <a:t>     14H</a:t>
            </a:r>
            <a:r>
              <a:rPr lang="en-AU" baseline="30000" dirty="0" smtClean="0"/>
              <a:t>+</a:t>
            </a:r>
            <a:r>
              <a:rPr lang="en-AU" dirty="0" smtClean="0"/>
              <a:t>  +  </a:t>
            </a:r>
            <a:r>
              <a:rPr lang="en-AU" dirty="0" smtClean="0">
                <a:solidFill>
                  <a:srgbClr val="FF0000"/>
                </a:solidFill>
              </a:rPr>
              <a:t>6e</a:t>
            </a:r>
            <a:r>
              <a:rPr lang="en-AU" baseline="30000" dirty="0" smtClean="0">
                <a:solidFill>
                  <a:srgbClr val="FF0000"/>
                </a:solidFill>
              </a:rPr>
              <a:t>-</a:t>
            </a:r>
            <a:r>
              <a:rPr lang="en-AU" dirty="0" smtClean="0">
                <a:solidFill>
                  <a:srgbClr val="FF0000"/>
                </a:solidFill>
              </a:rPr>
              <a:t> </a:t>
            </a:r>
            <a:r>
              <a:rPr lang="en-AU" dirty="0" smtClean="0"/>
              <a:t> +   Cr</a:t>
            </a:r>
            <a:r>
              <a:rPr lang="en-AU" baseline="-25000" dirty="0" smtClean="0"/>
              <a:t>2</a:t>
            </a:r>
            <a:r>
              <a:rPr lang="en-AU" dirty="0" smtClean="0"/>
              <a:t>O</a:t>
            </a:r>
            <a:r>
              <a:rPr lang="en-AU" baseline="-25000" dirty="0" smtClean="0"/>
              <a:t>7</a:t>
            </a:r>
            <a:r>
              <a:rPr lang="en-AU" baseline="30000" dirty="0" smtClean="0"/>
              <a:t>2- </a:t>
            </a:r>
            <a:r>
              <a:rPr lang="en-AU" dirty="0" smtClean="0"/>
              <a:t>  </a:t>
            </a:r>
            <a:r>
              <a:rPr lang="en-AU" dirty="0" smtClean="0">
                <a:sym typeface="Wingdings" panose="05000000000000000000" pitchFamily="2" charset="2"/>
              </a:rPr>
              <a:t>     2Cr</a:t>
            </a:r>
            <a:r>
              <a:rPr lang="en-AU" baseline="30000" dirty="0" smtClean="0">
                <a:sym typeface="Wingdings" panose="05000000000000000000" pitchFamily="2" charset="2"/>
              </a:rPr>
              <a:t>3+</a:t>
            </a:r>
            <a:r>
              <a:rPr lang="en-AU" dirty="0" smtClean="0">
                <a:sym typeface="Wingdings" panose="05000000000000000000" pitchFamily="2" charset="2"/>
              </a:rPr>
              <a:t>   + 7H</a:t>
            </a:r>
            <a:r>
              <a:rPr lang="en-AU" baseline="-25000" dirty="0" smtClean="0">
                <a:sym typeface="Wingdings" panose="05000000000000000000" pitchFamily="2" charset="2"/>
              </a:rPr>
              <a:t>2</a:t>
            </a:r>
            <a:r>
              <a:rPr lang="en-AU" dirty="0" smtClean="0">
                <a:sym typeface="Wingdings" panose="05000000000000000000" pitchFamily="2" charset="2"/>
              </a:rPr>
              <a:t>O   </a:t>
            </a:r>
            <a:endParaRPr lang="en-AU" baseline="30000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642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8675" y="-213098"/>
            <a:ext cx="10515600" cy="1325563"/>
          </a:xfrm>
        </p:spPr>
        <p:txBody>
          <a:bodyPr/>
          <a:lstStyle/>
          <a:p>
            <a:r>
              <a:rPr lang="en-GB" altLang="en-US" dirty="0"/>
              <a:t>Combining half equations</a:t>
            </a:r>
          </a:p>
        </p:txBody>
      </p:sp>
      <p:pic>
        <p:nvPicPr>
          <p:cNvPr id="1008644" name="Picture 1028" descr="flash_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115888"/>
            <a:ext cx="385763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5" name="Picture 1029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89" y="6167439"/>
            <a:ext cx="630237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6154" name="ShockwaveFlash1" r:id="rId2" imgW="8699400" imgH="5308560"/>
        </mc:Choice>
        <mc:Fallback>
          <p:control name="ShockwaveFlash1" r:id="rId2" imgW="8699400" imgH="530856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36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3751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58" name="AutoShape 26"/>
          <p:cNvSpPr>
            <a:spLocks noChangeArrowheads="1"/>
          </p:cNvSpPr>
          <p:nvPr/>
        </p:nvSpPr>
        <p:spPr bwMode="auto">
          <a:xfrm>
            <a:off x="6185499" y="930149"/>
            <a:ext cx="4141788" cy="380048"/>
          </a:xfrm>
          <a:prstGeom prst="roundRect">
            <a:avLst>
              <a:gd name="adj" fmla="val 5116"/>
            </a:avLst>
          </a:prstGeom>
          <a:solidFill>
            <a:srgbClr val="FFFFCC"/>
          </a:solidFill>
          <a:ln w="3810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AU"/>
          </a:p>
        </p:txBody>
      </p:sp>
      <p:sp>
        <p:nvSpPr>
          <p:cNvPr id="991249" name="AutoShape 17"/>
          <p:cNvSpPr>
            <a:spLocks noChangeArrowheads="1"/>
          </p:cNvSpPr>
          <p:nvPr/>
        </p:nvSpPr>
        <p:spPr bwMode="auto">
          <a:xfrm>
            <a:off x="1669033" y="913209"/>
            <a:ext cx="4141787" cy="380048"/>
          </a:xfrm>
          <a:prstGeom prst="roundRect">
            <a:avLst>
              <a:gd name="adj" fmla="val 5116"/>
            </a:avLst>
          </a:prstGeom>
          <a:solidFill>
            <a:srgbClr val="FFFFCC"/>
          </a:solidFill>
          <a:ln w="3810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AU"/>
          </a:p>
        </p:txBody>
      </p:sp>
      <p:sp>
        <p:nvSpPr>
          <p:cNvPr id="99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865094" y="-136365"/>
            <a:ext cx="10515600" cy="1325563"/>
          </a:xfrm>
        </p:spPr>
        <p:txBody>
          <a:bodyPr/>
          <a:lstStyle/>
          <a:p>
            <a:r>
              <a:rPr lang="en-GB" altLang="en-US" dirty="0"/>
              <a:t>Oxidizing and reducing agents</a:t>
            </a:r>
          </a:p>
        </p:txBody>
      </p:sp>
      <p:sp>
        <p:nvSpPr>
          <p:cNvPr id="991235" name="Text Box 3"/>
          <p:cNvSpPr txBox="1">
            <a:spLocks noChangeArrowheads="1"/>
          </p:cNvSpPr>
          <p:nvPr/>
        </p:nvSpPr>
        <p:spPr bwMode="auto">
          <a:xfrm>
            <a:off x="1897064" y="923925"/>
            <a:ext cx="41100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94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b="1">
                <a:solidFill>
                  <a:srgbClr val="010066"/>
                </a:solidFill>
              </a:rPr>
              <a:t>Common</a:t>
            </a:r>
            <a:r>
              <a:rPr lang="en-GB" altLang="en-US">
                <a:solidFill>
                  <a:srgbClr val="010066"/>
                </a:solidFill>
              </a:rPr>
              <a:t> </a:t>
            </a:r>
            <a:r>
              <a:rPr lang="en-GB" altLang="en-US" b="1">
                <a:solidFill>
                  <a:srgbClr val="010066"/>
                </a:solidFill>
              </a:rPr>
              <a:t>oxidizing agents</a:t>
            </a:r>
            <a:r>
              <a:rPr lang="en-GB" altLang="en-US">
                <a:solidFill>
                  <a:srgbClr val="010066"/>
                </a:solidFill>
              </a:rPr>
              <a:t>:</a:t>
            </a:r>
          </a:p>
        </p:txBody>
      </p:sp>
      <p:sp>
        <p:nvSpPr>
          <p:cNvPr id="991236" name="Text Box 4"/>
          <p:cNvSpPr txBox="1">
            <a:spLocks noChangeArrowheads="1"/>
          </p:cNvSpPr>
          <p:nvPr/>
        </p:nvSpPr>
        <p:spPr bwMode="auto">
          <a:xfrm>
            <a:off x="6302375" y="923925"/>
            <a:ext cx="4165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94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b="1">
                <a:solidFill>
                  <a:srgbClr val="010066"/>
                </a:solidFill>
              </a:rPr>
              <a:t>Common</a:t>
            </a:r>
            <a:r>
              <a:rPr lang="en-GB" altLang="en-US">
                <a:solidFill>
                  <a:srgbClr val="010066"/>
                </a:solidFill>
              </a:rPr>
              <a:t> </a:t>
            </a:r>
            <a:r>
              <a:rPr lang="en-GB" altLang="en-US" b="1">
                <a:solidFill>
                  <a:srgbClr val="010066"/>
                </a:solidFill>
              </a:rPr>
              <a:t>reducing agents:</a:t>
            </a:r>
            <a:endParaRPr lang="en-GB" altLang="en-US">
              <a:solidFill>
                <a:srgbClr val="010066"/>
              </a:solidFill>
            </a:endParaRPr>
          </a:p>
        </p:txBody>
      </p:sp>
      <p:sp>
        <p:nvSpPr>
          <p:cNvPr id="991237" name="Text Box 5"/>
          <p:cNvSpPr txBox="1">
            <a:spLocks noChangeArrowheads="1"/>
          </p:cNvSpPr>
          <p:nvPr/>
        </p:nvSpPr>
        <p:spPr bwMode="auto">
          <a:xfrm>
            <a:off x="6289675" y="5186364"/>
            <a:ext cx="44323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6600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altLang="en-US">
                <a:solidFill>
                  <a:srgbClr val="010066"/>
                </a:solidFill>
              </a:rPr>
              <a:t>sodium tetrahydrido-borate(III) (NaBH</a:t>
            </a:r>
            <a:r>
              <a:rPr lang="en-GB" altLang="en-US" baseline="-25000">
                <a:solidFill>
                  <a:srgbClr val="010066"/>
                </a:solidFill>
              </a:rPr>
              <a:t>4</a:t>
            </a:r>
            <a:r>
              <a:rPr lang="en-GB" altLang="en-US">
                <a:solidFill>
                  <a:srgbClr val="010066"/>
                </a:solidFill>
              </a:rPr>
              <a:t>)</a:t>
            </a:r>
          </a:p>
        </p:txBody>
      </p:sp>
      <p:sp>
        <p:nvSpPr>
          <p:cNvPr id="991238" name="Text Box 6"/>
          <p:cNvSpPr txBox="1">
            <a:spLocks noChangeArrowheads="1"/>
          </p:cNvSpPr>
          <p:nvPr/>
        </p:nvSpPr>
        <p:spPr bwMode="auto">
          <a:xfrm>
            <a:off x="6289675" y="4152901"/>
            <a:ext cx="42687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6600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altLang="en-US">
                <a:solidFill>
                  <a:srgbClr val="010066"/>
                </a:solidFill>
              </a:rPr>
              <a:t>lithium tetrahydrido-aluminate(III), (LiAlH</a:t>
            </a:r>
            <a:r>
              <a:rPr lang="en-GB" altLang="en-US" baseline="-25000">
                <a:solidFill>
                  <a:srgbClr val="010066"/>
                </a:solidFill>
              </a:rPr>
              <a:t>4</a:t>
            </a:r>
            <a:r>
              <a:rPr lang="en-GB" altLang="en-US">
                <a:solidFill>
                  <a:srgbClr val="010066"/>
                </a:solidFill>
              </a:rPr>
              <a:t>)</a:t>
            </a:r>
          </a:p>
        </p:txBody>
      </p:sp>
      <p:sp>
        <p:nvSpPr>
          <p:cNvPr id="991239" name="Text Box 7"/>
          <p:cNvSpPr txBox="1">
            <a:spLocks noChangeArrowheads="1"/>
          </p:cNvSpPr>
          <p:nvPr/>
        </p:nvSpPr>
        <p:spPr bwMode="auto">
          <a:xfrm>
            <a:off x="6289675" y="3484563"/>
            <a:ext cx="28860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6600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altLang="en-US">
                <a:solidFill>
                  <a:srgbClr val="010066"/>
                </a:solidFill>
              </a:rPr>
              <a:t>carbon monoxide (CO)</a:t>
            </a:r>
          </a:p>
        </p:txBody>
      </p:sp>
      <p:sp>
        <p:nvSpPr>
          <p:cNvPr id="991240" name="Text Box 8"/>
          <p:cNvSpPr txBox="1">
            <a:spLocks noChangeArrowheads="1"/>
          </p:cNvSpPr>
          <p:nvPr/>
        </p:nvSpPr>
        <p:spPr bwMode="auto">
          <a:xfrm>
            <a:off x="6289675" y="2816225"/>
            <a:ext cx="16421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6600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altLang="en-US">
                <a:solidFill>
                  <a:srgbClr val="010066"/>
                </a:solidFill>
              </a:rPr>
              <a:t>carbon (C)</a:t>
            </a:r>
          </a:p>
        </p:txBody>
      </p:sp>
      <p:sp>
        <p:nvSpPr>
          <p:cNvPr id="991241" name="Text Box 9"/>
          <p:cNvSpPr txBox="1">
            <a:spLocks noChangeArrowheads="1"/>
          </p:cNvSpPr>
          <p:nvPr/>
        </p:nvSpPr>
        <p:spPr bwMode="auto">
          <a:xfrm>
            <a:off x="6289675" y="2147888"/>
            <a:ext cx="14497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6600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altLang="en-US">
                <a:solidFill>
                  <a:srgbClr val="010066"/>
                </a:solidFill>
              </a:rPr>
              <a:t>zinc (Zn)</a:t>
            </a:r>
          </a:p>
        </p:txBody>
      </p:sp>
      <p:sp>
        <p:nvSpPr>
          <p:cNvPr id="991242" name="Text Box 10"/>
          <p:cNvSpPr txBox="1">
            <a:spLocks noChangeArrowheads="1"/>
          </p:cNvSpPr>
          <p:nvPr/>
        </p:nvSpPr>
        <p:spPr bwMode="auto">
          <a:xfrm>
            <a:off x="6289675" y="1479550"/>
            <a:ext cx="19835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02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6600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altLang="en-US">
                <a:solidFill>
                  <a:srgbClr val="010066"/>
                </a:solidFill>
              </a:rPr>
              <a:t>hydrogen (H</a:t>
            </a:r>
            <a:r>
              <a:rPr lang="en-GB" altLang="en-US" baseline="-25000">
                <a:solidFill>
                  <a:srgbClr val="010066"/>
                </a:solidFill>
              </a:rPr>
              <a:t>2</a:t>
            </a:r>
            <a:r>
              <a:rPr lang="en-GB" altLang="en-US">
                <a:solidFill>
                  <a:srgbClr val="010066"/>
                </a:solidFill>
              </a:rPr>
              <a:t>)</a:t>
            </a:r>
          </a:p>
        </p:txBody>
      </p:sp>
      <p:sp>
        <p:nvSpPr>
          <p:cNvPr id="991243" name="Text Box 11"/>
          <p:cNvSpPr txBox="1">
            <a:spLocks noChangeArrowheads="1"/>
          </p:cNvSpPr>
          <p:nvPr/>
        </p:nvSpPr>
        <p:spPr bwMode="auto">
          <a:xfrm>
            <a:off x="1858963" y="4992688"/>
            <a:ext cx="18809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6600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altLang="en-US">
                <a:solidFill>
                  <a:srgbClr val="010066"/>
                </a:solidFill>
              </a:rPr>
              <a:t>chlorine (Cl</a:t>
            </a:r>
            <a:r>
              <a:rPr lang="en-GB" altLang="en-US" baseline="-25000">
                <a:solidFill>
                  <a:srgbClr val="010066"/>
                </a:solidFill>
              </a:rPr>
              <a:t>2</a:t>
            </a:r>
            <a:r>
              <a:rPr lang="en-GB" altLang="en-US">
                <a:solidFill>
                  <a:srgbClr val="010066"/>
                </a:solidFill>
              </a:rPr>
              <a:t>)</a:t>
            </a:r>
          </a:p>
        </p:txBody>
      </p:sp>
      <p:sp>
        <p:nvSpPr>
          <p:cNvPr id="991244" name="Text Box 12"/>
          <p:cNvSpPr txBox="1">
            <a:spLocks noChangeArrowheads="1"/>
          </p:cNvSpPr>
          <p:nvPr/>
        </p:nvSpPr>
        <p:spPr bwMode="auto">
          <a:xfrm>
            <a:off x="1858963" y="4106864"/>
            <a:ext cx="27449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6600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altLang="en-US">
                <a:solidFill>
                  <a:srgbClr val="010066"/>
                </a:solidFill>
              </a:rPr>
              <a:t>manganese(IV) oxide</a:t>
            </a:r>
            <a:br>
              <a:rPr lang="en-GB" altLang="en-US">
                <a:solidFill>
                  <a:srgbClr val="010066"/>
                </a:solidFill>
              </a:rPr>
            </a:br>
            <a:r>
              <a:rPr lang="en-GB" altLang="en-US">
                <a:solidFill>
                  <a:srgbClr val="010066"/>
                </a:solidFill>
              </a:rPr>
              <a:t>(MnO</a:t>
            </a:r>
            <a:r>
              <a:rPr lang="en-GB" altLang="en-US" baseline="-25000">
                <a:solidFill>
                  <a:srgbClr val="010066"/>
                </a:solidFill>
              </a:rPr>
              <a:t>2</a:t>
            </a:r>
            <a:r>
              <a:rPr lang="en-GB" altLang="en-US">
                <a:solidFill>
                  <a:srgbClr val="010066"/>
                </a:solidFill>
              </a:rPr>
              <a:t>)</a:t>
            </a:r>
          </a:p>
        </p:txBody>
      </p:sp>
      <p:sp>
        <p:nvSpPr>
          <p:cNvPr id="991245" name="Text Box 13"/>
          <p:cNvSpPr txBox="1">
            <a:spLocks noChangeArrowheads="1"/>
          </p:cNvSpPr>
          <p:nvPr/>
        </p:nvSpPr>
        <p:spPr bwMode="auto">
          <a:xfrm>
            <a:off x="1858964" y="3222626"/>
            <a:ext cx="31809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6600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altLang="en-US">
                <a:solidFill>
                  <a:srgbClr val="010066"/>
                </a:solidFill>
              </a:rPr>
              <a:t>potassium dichromate(VI)</a:t>
            </a:r>
            <a:br>
              <a:rPr lang="en-GB" altLang="en-US">
                <a:solidFill>
                  <a:srgbClr val="010066"/>
                </a:solidFill>
              </a:rPr>
            </a:br>
            <a:r>
              <a:rPr lang="en-GB" altLang="en-US">
                <a:solidFill>
                  <a:srgbClr val="010066"/>
                </a:solidFill>
              </a:rPr>
              <a:t>(K</a:t>
            </a:r>
            <a:r>
              <a:rPr lang="en-GB" altLang="en-US" baseline="-25000">
                <a:solidFill>
                  <a:srgbClr val="010066"/>
                </a:solidFill>
              </a:rPr>
              <a:t>2</a:t>
            </a:r>
            <a:r>
              <a:rPr lang="en-GB" altLang="en-US">
                <a:solidFill>
                  <a:srgbClr val="010066"/>
                </a:solidFill>
              </a:rPr>
              <a:t>Cr</a:t>
            </a:r>
            <a:r>
              <a:rPr lang="en-GB" altLang="en-US" baseline="-25000">
                <a:solidFill>
                  <a:srgbClr val="010066"/>
                </a:solidFill>
              </a:rPr>
              <a:t>2</a:t>
            </a:r>
            <a:r>
              <a:rPr lang="en-GB" altLang="en-US">
                <a:solidFill>
                  <a:srgbClr val="010066"/>
                </a:solidFill>
              </a:rPr>
              <a:t>O</a:t>
            </a:r>
            <a:r>
              <a:rPr lang="en-GB" altLang="en-US" baseline="-25000">
                <a:solidFill>
                  <a:srgbClr val="010066"/>
                </a:solidFill>
              </a:rPr>
              <a:t>7</a:t>
            </a:r>
            <a:r>
              <a:rPr lang="en-GB" altLang="en-US">
                <a:solidFill>
                  <a:srgbClr val="010066"/>
                </a:solidFill>
              </a:rPr>
              <a:t>)</a:t>
            </a:r>
          </a:p>
        </p:txBody>
      </p:sp>
      <p:sp>
        <p:nvSpPr>
          <p:cNvPr id="991246" name="Text Box 14"/>
          <p:cNvSpPr txBox="1">
            <a:spLocks noChangeArrowheads="1"/>
          </p:cNvSpPr>
          <p:nvPr/>
        </p:nvSpPr>
        <p:spPr bwMode="auto">
          <a:xfrm>
            <a:off x="1858964" y="2336801"/>
            <a:ext cx="32579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02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6600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altLang="en-US">
                <a:solidFill>
                  <a:srgbClr val="010066"/>
                </a:solidFill>
              </a:rPr>
              <a:t>potassium manganate(VII)</a:t>
            </a:r>
            <a:br>
              <a:rPr lang="en-GB" altLang="en-US">
                <a:solidFill>
                  <a:srgbClr val="010066"/>
                </a:solidFill>
              </a:rPr>
            </a:br>
            <a:r>
              <a:rPr lang="en-GB" altLang="en-US">
                <a:solidFill>
                  <a:srgbClr val="010066"/>
                </a:solidFill>
              </a:rPr>
              <a:t>(KMnO</a:t>
            </a:r>
            <a:r>
              <a:rPr lang="en-GB" altLang="en-US" baseline="-25000">
                <a:solidFill>
                  <a:srgbClr val="010066"/>
                </a:solidFill>
              </a:rPr>
              <a:t>4</a:t>
            </a:r>
            <a:r>
              <a:rPr lang="en-GB" altLang="en-US">
                <a:solidFill>
                  <a:srgbClr val="010066"/>
                </a:solidFill>
              </a:rPr>
              <a:t>)</a:t>
            </a:r>
          </a:p>
        </p:txBody>
      </p:sp>
      <p:sp>
        <p:nvSpPr>
          <p:cNvPr id="991247" name="Text Box 15"/>
          <p:cNvSpPr txBox="1">
            <a:spLocks noChangeArrowheads="1"/>
          </p:cNvSpPr>
          <p:nvPr/>
        </p:nvSpPr>
        <p:spPr bwMode="auto">
          <a:xfrm>
            <a:off x="1858964" y="1452564"/>
            <a:ext cx="31681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6600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altLang="en-US">
                <a:solidFill>
                  <a:srgbClr val="010066"/>
                </a:solidFill>
              </a:rPr>
              <a:t>concentrated sulfuric acid</a:t>
            </a:r>
            <a:br>
              <a:rPr lang="en-GB" altLang="en-US">
                <a:solidFill>
                  <a:srgbClr val="010066"/>
                </a:solidFill>
              </a:rPr>
            </a:br>
            <a:r>
              <a:rPr lang="en-GB" altLang="en-US">
                <a:solidFill>
                  <a:srgbClr val="010066"/>
                </a:solidFill>
              </a:rPr>
              <a:t>(H</a:t>
            </a:r>
            <a:r>
              <a:rPr lang="en-GB" altLang="en-US" baseline="-25000">
                <a:solidFill>
                  <a:srgbClr val="010066"/>
                </a:solidFill>
              </a:rPr>
              <a:t>2</a:t>
            </a:r>
            <a:r>
              <a:rPr lang="en-GB" altLang="en-US">
                <a:solidFill>
                  <a:srgbClr val="010066"/>
                </a:solidFill>
              </a:rPr>
              <a:t>SO</a:t>
            </a:r>
            <a:r>
              <a:rPr lang="en-GB" altLang="en-US" baseline="-25000">
                <a:solidFill>
                  <a:srgbClr val="010066"/>
                </a:solidFill>
              </a:rPr>
              <a:t>4</a:t>
            </a:r>
            <a:r>
              <a:rPr lang="en-GB" altLang="en-US">
                <a:solidFill>
                  <a:srgbClr val="010066"/>
                </a:solidFill>
              </a:rPr>
              <a:t>)</a:t>
            </a:r>
          </a:p>
        </p:txBody>
      </p:sp>
      <p:pic>
        <p:nvPicPr>
          <p:cNvPr id="991253" name="Picture 21" descr="notes_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788" y="150813"/>
            <a:ext cx="442912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1254" name="Picture 22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89" y="6167439"/>
            <a:ext cx="630237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1259" name="Text Box 27"/>
          <p:cNvSpPr txBox="1">
            <a:spLocks noChangeArrowheads="1"/>
          </p:cNvSpPr>
          <p:nvPr/>
        </p:nvSpPr>
        <p:spPr bwMode="auto">
          <a:xfrm>
            <a:off x="1858964" y="5513388"/>
            <a:ext cx="40782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6600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altLang="en-US">
                <a:solidFill>
                  <a:srgbClr val="010066"/>
                </a:solidFill>
              </a:rPr>
              <a:t>hydrogen peroxide (H</a:t>
            </a:r>
            <a:r>
              <a:rPr lang="en-GB" altLang="en-US" baseline="-25000">
                <a:solidFill>
                  <a:srgbClr val="010066"/>
                </a:solidFill>
              </a:rPr>
              <a:t>2</a:t>
            </a:r>
            <a:r>
              <a:rPr lang="en-GB" altLang="en-US">
                <a:solidFill>
                  <a:srgbClr val="010066"/>
                </a:solidFill>
              </a:rPr>
              <a:t>O</a:t>
            </a:r>
            <a:r>
              <a:rPr lang="en-GB" altLang="en-US" baseline="-25000">
                <a:solidFill>
                  <a:srgbClr val="010066"/>
                </a:solidFill>
              </a:rPr>
              <a:t>2</a:t>
            </a:r>
            <a:r>
              <a:rPr lang="en-GB" altLang="en-US">
                <a:solidFill>
                  <a:srgbClr val="010066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530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9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9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9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9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9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9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1237" grpId="0"/>
      <p:bldP spid="991238" grpId="0"/>
      <p:bldP spid="991239" grpId="0"/>
      <p:bldP spid="991240" grpId="0"/>
      <p:bldP spid="991241" grpId="0"/>
      <p:bldP spid="991242" grpId="0"/>
      <p:bldP spid="991243" grpId="0"/>
      <p:bldP spid="991244" grpId="0"/>
      <p:bldP spid="991245" grpId="0"/>
      <p:bldP spid="991246" grpId="0"/>
      <p:bldP spid="991247" grpId="0"/>
      <p:bldP spid="9912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828675" y="-330994"/>
            <a:ext cx="10515600" cy="1325563"/>
          </a:xfrm>
        </p:spPr>
        <p:txBody>
          <a:bodyPr/>
          <a:lstStyle/>
          <a:p>
            <a:r>
              <a:rPr lang="en-GB" altLang="en-US" dirty="0"/>
              <a:t>Spot the agent</a:t>
            </a:r>
          </a:p>
        </p:txBody>
      </p:sp>
      <p:pic>
        <p:nvPicPr>
          <p:cNvPr id="1002500" name="Picture 1028" descr="flash_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115888"/>
            <a:ext cx="385763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2501" name="Picture 1029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89" y="6167439"/>
            <a:ext cx="630237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7177" name="ShockwaveFlash1" r:id="rId2" imgW="8699400" imgH="5308560"/>
        </mc:Choice>
        <mc:Fallback>
          <p:control name="ShockwaveFlash1" r:id="rId2" imgW="8699400" imgH="530856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36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1170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828675" y="-124619"/>
            <a:ext cx="10515600" cy="1325563"/>
          </a:xfrm>
        </p:spPr>
        <p:txBody>
          <a:bodyPr/>
          <a:lstStyle/>
          <a:p>
            <a:r>
              <a:rPr lang="en-GB" altLang="en-US" dirty="0"/>
              <a:t>Oxidation numbers</a:t>
            </a:r>
          </a:p>
        </p:txBody>
      </p:sp>
      <p:pic>
        <p:nvPicPr>
          <p:cNvPr id="1007621" name="Picture 5" descr="flash_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115888"/>
            <a:ext cx="385763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22" name="Picture 6" descr="notes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888" y="150813"/>
            <a:ext cx="442912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23" name="Picture 7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89" y="6167439"/>
            <a:ext cx="630237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8201" name="ShockwaveFlash1" r:id="rId2" imgW="8699400" imgH="5308560"/>
        </mc:Choice>
        <mc:Fallback>
          <p:control name="ShockwaveFlash1" r:id="rId2" imgW="8699400" imgH="530856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36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0794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828675" y="-213099"/>
            <a:ext cx="10515600" cy="1325563"/>
          </a:xfrm>
        </p:spPr>
        <p:txBody>
          <a:bodyPr/>
          <a:lstStyle/>
          <a:p>
            <a:r>
              <a:rPr lang="en-GB" altLang="en-US" dirty="0"/>
              <a:t>Working out oxidation numbers</a:t>
            </a:r>
          </a:p>
        </p:txBody>
      </p:sp>
      <p:pic>
        <p:nvPicPr>
          <p:cNvPr id="1024006" name="Picture 6" descr="flash_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115888"/>
            <a:ext cx="385763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07" name="Picture 7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89" y="6167439"/>
            <a:ext cx="630237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9225" name="ShockwaveFlash1" r:id="rId2" imgW="8699400" imgH="5308560"/>
        </mc:Choice>
        <mc:Fallback>
          <p:control name="ShockwaveFlash1" r:id="rId2" imgW="8699400" imgH="530856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36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5006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8675" y="-305078"/>
            <a:ext cx="10515600" cy="1325563"/>
          </a:xfrm>
        </p:spPr>
        <p:txBody>
          <a:bodyPr/>
          <a:lstStyle/>
          <a:p>
            <a:r>
              <a:rPr lang="en-GB" altLang="en-US" dirty="0"/>
              <a:t>Comparing reactivity</a:t>
            </a:r>
          </a:p>
        </p:txBody>
      </p:sp>
      <p:sp>
        <p:nvSpPr>
          <p:cNvPr id="750595" name="Text Box 3"/>
          <p:cNvSpPr txBox="1">
            <a:spLocks noChangeArrowheads="1"/>
          </p:cNvSpPr>
          <p:nvPr/>
        </p:nvSpPr>
        <p:spPr bwMode="auto">
          <a:xfrm>
            <a:off x="961292" y="836613"/>
            <a:ext cx="100583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010067"/>
                </a:solidFill>
              </a:rPr>
              <a:t>The orders of reactivity of metals with water, oxygen and air can be compared.</a:t>
            </a:r>
          </a:p>
        </p:txBody>
      </p:sp>
      <p:grpSp>
        <p:nvGrpSpPr>
          <p:cNvPr id="750656" name="Group 64"/>
          <p:cNvGrpSpPr>
            <a:grpSpLocks/>
          </p:cNvGrpSpPr>
          <p:nvPr/>
        </p:nvGrpSpPr>
        <p:grpSpPr bwMode="auto">
          <a:xfrm>
            <a:off x="2189163" y="1825626"/>
            <a:ext cx="2222500" cy="3619501"/>
            <a:chOff x="419" y="1150"/>
            <a:chExt cx="1400" cy="2280"/>
          </a:xfrm>
        </p:grpSpPr>
        <p:sp>
          <p:nvSpPr>
            <p:cNvPr id="750597" name="AutoShape 5"/>
            <p:cNvSpPr>
              <a:spLocks noChangeArrowheads="1"/>
            </p:cNvSpPr>
            <p:nvPr/>
          </p:nvSpPr>
          <p:spPr bwMode="auto">
            <a:xfrm>
              <a:off x="431" y="1168"/>
              <a:ext cx="1388" cy="246"/>
            </a:xfrm>
            <a:prstGeom prst="roundRect">
              <a:avLst>
                <a:gd name="adj" fmla="val 10644"/>
              </a:avLst>
            </a:prstGeom>
            <a:solidFill>
              <a:srgbClr val="FFC19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FF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AU"/>
            </a:p>
          </p:txBody>
        </p:sp>
        <p:sp>
          <p:nvSpPr>
            <p:cNvPr id="750598" name="Text Box 6"/>
            <p:cNvSpPr txBox="1">
              <a:spLocks noChangeArrowheads="1"/>
            </p:cNvSpPr>
            <p:nvPr/>
          </p:nvSpPr>
          <p:spPr bwMode="auto">
            <a:xfrm>
              <a:off x="526" y="1150"/>
              <a:ext cx="117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>
                  <a:solidFill>
                    <a:srgbClr val="000066"/>
                  </a:solidFill>
                </a:rPr>
                <a:t>with water</a:t>
              </a:r>
            </a:p>
          </p:txBody>
        </p:sp>
        <p:sp>
          <p:nvSpPr>
            <p:cNvPr id="750599" name="AutoShape 7"/>
            <p:cNvSpPr>
              <a:spLocks noChangeArrowheads="1"/>
            </p:cNvSpPr>
            <p:nvPr/>
          </p:nvSpPr>
          <p:spPr bwMode="auto">
            <a:xfrm>
              <a:off x="419" y="1176"/>
              <a:ext cx="1370" cy="224"/>
            </a:xfrm>
            <a:prstGeom prst="roundRect">
              <a:avLst>
                <a:gd name="adj" fmla="val 1852"/>
              </a:avLst>
            </a:prstGeom>
            <a:noFill/>
            <a:ln w="38100" algn="ctr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AU"/>
            </a:p>
          </p:txBody>
        </p:sp>
        <p:sp>
          <p:nvSpPr>
            <p:cNvPr id="750600" name="Text Box 8"/>
            <p:cNvSpPr txBox="1">
              <a:spLocks noChangeArrowheads="1"/>
            </p:cNvSpPr>
            <p:nvPr/>
          </p:nvSpPr>
          <p:spPr bwMode="auto">
            <a:xfrm>
              <a:off x="526" y="2027"/>
              <a:ext cx="103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/>
                <a:t>lithium</a:t>
              </a:r>
            </a:p>
          </p:txBody>
        </p:sp>
        <p:sp>
          <p:nvSpPr>
            <p:cNvPr id="750601" name="Text Box 9"/>
            <p:cNvSpPr txBox="1">
              <a:spLocks noChangeArrowheads="1"/>
            </p:cNvSpPr>
            <p:nvPr/>
          </p:nvSpPr>
          <p:spPr bwMode="auto">
            <a:xfrm>
              <a:off x="526" y="2623"/>
              <a:ext cx="11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/>
                <a:t>copper</a:t>
              </a:r>
            </a:p>
          </p:txBody>
        </p:sp>
        <p:sp>
          <p:nvSpPr>
            <p:cNvPr id="750602" name="Line 10"/>
            <p:cNvSpPr>
              <a:spLocks noChangeShapeType="1"/>
            </p:cNvSpPr>
            <p:nvPr/>
          </p:nvSpPr>
          <p:spPr bwMode="auto">
            <a:xfrm>
              <a:off x="420" y="3429"/>
              <a:ext cx="1387" cy="1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AU"/>
            </a:p>
          </p:txBody>
        </p:sp>
        <p:sp>
          <p:nvSpPr>
            <p:cNvPr id="750603" name="Line 11"/>
            <p:cNvSpPr>
              <a:spLocks noChangeShapeType="1"/>
            </p:cNvSpPr>
            <p:nvPr/>
          </p:nvSpPr>
          <p:spPr bwMode="auto">
            <a:xfrm>
              <a:off x="431" y="1724"/>
              <a:ext cx="1388" cy="1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AU"/>
            </a:p>
          </p:txBody>
        </p:sp>
        <p:sp>
          <p:nvSpPr>
            <p:cNvPr id="750604" name="Line 12"/>
            <p:cNvSpPr>
              <a:spLocks noChangeShapeType="1"/>
            </p:cNvSpPr>
            <p:nvPr/>
          </p:nvSpPr>
          <p:spPr bwMode="auto">
            <a:xfrm>
              <a:off x="431" y="2618"/>
              <a:ext cx="1388" cy="1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AU"/>
            </a:p>
          </p:txBody>
        </p:sp>
        <p:sp>
          <p:nvSpPr>
            <p:cNvPr id="750605" name="Text Box 13"/>
            <p:cNvSpPr txBox="1">
              <a:spLocks noChangeArrowheads="1"/>
            </p:cNvSpPr>
            <p:nvPr/>
          </p:nvSpPr>
          <p:spPr bwMode="auto">
            <a:xfrm>
              <a:off x="526" y="3219"/>
              <a:ext cx="1118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spcBef>
                  <a:spcPct val="0"/>
                </a:spcBef>
              </a:pPr>
              <a:r>
                <a:rPr lang="en-GB" altLang="en-US"/>
                <a:t>gold</a:t>
              </a:r>
            </a:p>
          </p:txBody>
        </p:sp>
        <p:sp>
          <p:nvSpPr>
            <p:cNvPr id="750606" name="Line 14"/>
            <p:cNvSpPr>
              <a:spLocks noChangeShapeType="1"/>
            </p:cNvSpPr>
            <p:nvPr/>
          </p:nvSpPr>
          <p:spPr bwMode="auto">
            <a:xfrm>
              <a:off x="431" y="2916"/>
              <a:ext cx="1388" cy="1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AU"/>
            </a:p>
          </p:txBody>
        </p:sp>
        <p:sp>
          <p:nvSpPr>
            <p:cNvPr id="750607" name="Text Box 15"/>
            <p:cNvSpPr txBox="1">
              <a:spLocks noChangeArrowheads="1"/>
            </p:cNvSpPr>
            <p:nvPr/>
          </p:nvSpPr>
          <p:spPr bwMode="auto">
            <a:xfrm>
              <a:off x="526" y="1729"/>
              <a:ext cx="1198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spcBef>
                  <a:spcPct val="0"/>
                </a:spcBef>
              </a:pPr>
              <a:r>
                <a:rPr lang="en-GB" altLang="en-US"/>
                <a:t>sodium</a:t>
              </a:r>
            </a:p>
          </p:txBody>
        </p:sp>
        <p:sp>
          <p:nvSpPr>
            <p:cNvPr id="750608" name="Text Box 16"/>
            <p:cNvSpPr txBox="1">
              <a:spLocks noChangeArrowheads="1"/>
            </p:cNvSpPr>
            <p:nvPr/>
          </p:nvSpPr>
          <p:spPr bwMode="auto">
            <a:xfrm>
              <a:off x="526" y="2325"/>
              <a:ext cx="120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dirty="0"/>
                <a:t>magnesium</a:t>
              </a:r>
            </a:p>
          </p:txBody>
        </p:sp>
        <p:sp>
          <p:nvSpPr>
            <p:cNvPr id="750609" name="Text Box 17"/>
            <p:cNvSpPr txBox="1">
              <a:spLocks noChangeArrowheads="1"/>
            </p:cNvSpPr>
            <p:nvPr/>
          </p:nvSpPr>
          <p:spPr bwMode="auto">
            <a:xfrm>
              <a:off x="526" y="2921"/>
              <a:ext cx="11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/>
                <a:t>silver</a:t>
              </a:r>
            </a:p>
          </p:txBody>
        </p:sp>
        <p:sp>
          <p:nvSpPr>
            <p:cNvPr id="750610" name="Line 18"/>
            <p:cNvSpPr>
              <a:spLocks noChangeShapeType="1"/>
            </p:cNvSpPr>
            <p:nvPr/>
          </p:nvSpPr>
          <p:spPr bwMode="auto">
            <a:xfrm>
              <a:off x="431" y="2022"/>
              <a:ext cx="1388" cy="1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AU"/>
            </a:p>
          </p:txBody>
        </p:sp>
        <p:sp>
          <p:nvSpPr>
            <p:cNvPr id="750611" name="Line 19"/>
            <p:cNvSpPr>
              <a:spLocks noChangeShapeType="1"/>
            </p:cNvSpPr>
            <p:nvPr/>
          </p:nvSpPr>
          <p:spPr bwMode="auto">
            <a:xfrm>
              <a:off x="419" y="2325"/>
              <a:ext cx="1388" cy="1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AU"/>
            </a:p>
          </p:txBody>
        </p:sp>
        <p:sp>
          <p:nvSpPr>
            <p:cNvPr id="750612" name="Line 20"/>
            <p:cNvSpPr>
              <a:spLocks noChangeShapeType="1"/>
            </p:cNvSpPr>
            <p:nvPr/>
          </p:nvSpPr>
          <p:spPr bwMode="auto">
            <a:xfrm>
              <a:off x="431" y="3214"/>
              <a:ext cx="1388" cy="1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AU"/>
            </a:p>
          </p:txBody>
        </p:sp>
        <p:sp>
          <p:nvSpPr>
            <p:cNvPr id="750613" name="Text Box 21"/>
            <p:cNvSpPr txBox="1">
              <a:spLocks noChangeArrowheads="1"/>
            </p:cNvSpPr>
            <p:nvPr/>
          </p:nvSpPr>
          <p:spPr bwMode="auto">
            <a:xfrm>
              <a:off x="526" y="1432"/>
              <a:ext cx="72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GB" altLang="en-US">
                  <a:solidFill>
                    <a:srgbClr val="000066"/>
                  </a:solidFill>
                </a:rPr>
                <a:t>potassium</a:t>
              </a:r>
            </a:p>
          </p:txBody>
        </p:sp>
      </p:grpSp>
      <p:grpSp>
        <p:nvGrpSpPr>
          <p:cNvPr id="750657" name="Group 65"/>
          <p:cNvGrpSpPr>
            <a:grpSpLocks/>
          </p:cNvGrpSpPr>
          <p:nvPr/>
        </p:nvGrpSpPr>
        <p:grpSpPr bwMode="auto">
          <a:xfrm>
            <a:off x="4910139" y="1825625"/>
            <a:ext cx="2238376" cy="3265488"/>
            <a:chOff x="2133" y="1150"/>
            <a:chExt cx="1410" cy="2057"/>
          </a:xfrm>
        </p:grpSpPr>
        <p:sp>
          <p:nvSpPr>
            <p:cNvPr id="750615" name="AutoShape 23"/>
            <p:cNvSpPr>
              <a:spLocks noChangeArrowheads="1"/>
            </p:cNvSpPr>
            <p:nvPr/>
          </p:nvSpPr>
          <p:spPr bwMode="auto">
            <a:xfrm>
              <a:off x="2152" y="1168"/>
              <a:ext cx="1388" cy="246"/>
            </a:xfrm>
            <a:prstGeom prst="roundRect">
              <a:avLst>
                <a:gd name="adj" fmla="val 10644"/>
              </a:avLst>
            </a:prstGeom>
            <a:solidFill>
              <a:srgbClr val="FFC19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FF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AU"/>
            </a:p>
          </p:txBody>
        </p:sp>
        <p:sp>
          <p:nvSpPr>
            <p:cNvPr id="750616" name="Text Box 24"/>
            <p:cNvSpPr txBox="1">
              <a:spLocks noChangeArrowheads="1"/>
            </p:cNvSpPr>
            <p:nvPr/>
          </p:nvSpPr>
          <p:spPr bwMode="auto">
            <a:xfrm>
              <a:off x="2247" y="1150"/>
              <a:ext cx="125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>
                  <a:solidFill>
                    <a:srgbClr val="000066"/>
                  </a:solidFill>
                </a:rPr>
                <a:t>with oxygen</a:t>
              </a:r>
            </a:p>
          </p:txBody>
        </p:sp>
        <p:sp>
          <p:nvSpPr>
            <p:cNvPr id="750617" name="AutoShape 25"/>
            <p:cNvSpPr>
              <a:spLocks noChangeArrowheads="1"/>
            </p:cNvSpPr>
            <p:nvPr/>
          </p:nvSpPr>
          <p:spPr bwMode="auto">
            <a:xfrm>
              <a:off x="2144" y="1159"/>
              <a:ext cx="1388" cy="235"/>
            </a:xfrm>
            <a:prstGeom prst="roundRect">
              <a:avLst>
                <a:gd name="adj" fmla="val 1852"/>
              </a:avLst>
            </a:prstGeom>
            <a:noFill/>
            <a:ln w="38100" algn="ctr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AU"/>
            </a:p>
          </p:txBody>
        </p:sp>
        <p:sp>
          <p:nvSpPr>
            <p:cNvPr id="750618" name="Text Box 26"/>
            <p:cNvSpPr txBox="1">
              <a:spLocks noChangeArrowheads="1"/>
            </p:cNvSpPr>
            <p:nvPr/>
          </p:nvSpPr>
          <p:spPr bwMode="auto">
            <a:xfrm>
              <a:off x="2247" y="2027"/>
              <a:ext cx="103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>
                  <a:solidFill>
                    <a:srgbClr val="000066"/>
                  </a:solidFill>
                </a:rPr>
                <a:t>zinc</a:t>
              </a:r>
            </a:p>
          </p:txBody>
        </p:sp>
        <p:sp>
          <p:nvSpPr>
            <p:cNvPr id="750619" name="Text Box 27"/>
            <p:cNvSpPr txBox="1">
              <a:spLocks noChangeArrowheads="1"/>
            </p:cNvSpPr>
            <p:nvPr/>
          </p:nvSpPr>
          <p:spPr bwMode="auto">
            <a:xfrm>
              <a:off x="2247" y="2623"/>
              <a:ext cx="11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>
                  <a:solidFill>
                    <a:srgbClr val="000066"/>
                  </a:solidFill>
                </a:rPr>
                <a:t>lead</a:t>
              </a:r>
            </a:p>
          </p:txBody>
        </p:sp>
        <p:sp>
          <p:nvSpPr>
            <p:cNvPr id="750620" name="Line 28"/>
            <p:cNvSpPr>
              <a:spLocks noChangeShapeType="1"/>
            </p:cNvSpPr>
            <p:nvPr/>
          </p:nvSpPr>
          <p:spPr bwMode="auto">
            <a:xfrm>
              <a:off x="2156" y="3206"/>
              <a:ext cx="1387" cy="1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AU"/>
            </a:p>
          </p:txBody>
        </p:sp>
        <p:sp>
          <p:nvSpPr>
            <p:cNvPr id="750621" name="Line 29"/>
            <p:cNvSpPr>
              <a:spLocks noChangeShapeType="1"/>
            </p:cNvSpPr>
            <p:nvPr/>
          </p:nvSpPr>
          <p:spPr bwMode="auto">
            <a:xfrm>
              <a:off x="2152" y="1724"/>
              <a:ext cx="1388" cy="1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AU"/>
            </a:p>
          </p:txBody>
        </p:sp>
        <p:sp>
          <p:nvSpPr>
            <p:cNvPr id="750622" name="Line 30"/>
            <p:cNvSpPr>
              <a:spLocks noChangeShapeType="1"/>
            </p:cNvSpPr>
            <p:nvPr/>
          </p:nvSpPr>
          <p:spPr bwMode="auto">
            <a:xfrm>
              <a:off x="2152" y="2618"/>
              <a:ext cx="1388" cy="1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AU"/>
            </a:p>
          </p:txBody>
        </p:sp>
        <p:sp>
          <p:nvSpPr>
            <p:cNvPr id="750624" name="Line 32"/>
            <p:cNvSpPr>
              <a:spLocks noChangeShapeType="1"/>
            </p:cNvSpPr>
            <p:nvPr/>
          </p:nvSpPr>
          <p:spPr bwMode="auto">
            <a:xfrm>
              <a:off x="2152" y="2916"/>
              <a:ext cx="1388" cy="1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AU"/>
            </a:p>
          </p:txBody>
        </p:sp>
        <p:sp>
          <p:nvSpPr>
            <p:cNvPr id="750625" name="Text Box 33"/>
            <p:cNvSpPr txBox="1">
              <a:spLocks noChangeArrowheads="1"/>
            </p:cNvSpPr>
            <p:nvPr/>
          </p:nvSpPr>
          <p:spPr bwMode="auto">
            <a:xfrm>
              <a:off x="2247" y="1729"/>
              <a:ext cx="119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/>
                <a:t>magnesium</a:t>
              </a:r>
              <a:endParaRPr lang="en-GB" altLang="en-US">
                <a:solidFill>
                  <a:srgbClr val="000066"/>
                </a:solidFill>
              </a:endParaRPr>
            </a:p>
          </p:txBody>
        </p:sp>
        <p:sp>
          <p:nvSpPr>
            <p:cNvPr id="750626" name="Text Box 34"/>
            <p:cNvSpPr txBox="1">
              <a:spLocks noChangeArrowheads="1"/>
            </p:cNvSpPr>
            <p:nvPr/>
          </p:nvSpPr>
          <p:spPr bwMode="auto">
            <a:xfrm>
              <a:off x="2247" y="2325"/>
              <a:ext cx="11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>
                  <a:solidFill>
                    <a:srgbClr val="000066"/>
                  </a:solidFill>
                </a:rPr>
                <a:t>iron</a:t>
              </a:r>
            </a:p>
          </p:txBody>
        </p:sp>
        <p:sp>
          <p:nvSpPr>
            <p:cNvPr id="750627" name="Text Box 35"/>
            <p:cNvSpPr txBox="1">
              <a:spLocks noChangeArrowheads="1"/>
            </p:cNvSpPr>
            <p:nvPr/>
          </p:nvSpPr>
          <p:spPr bwMode="auto">
            <a:xfrm>
              <a:off x="2247" y="2921"/>
              <a:ext cx="11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>
                  <a:solidFill>
                    <a:srgbClr val="000066"/>
                  </a:solidFill>
                </a:rPr>
                <a:t>copper</a:t>
              </a:r>
            </a:p>
          </p:txBody>
        </p:sp>
        <p:sp>
          <p:nvSpPr>
            <p:cNvPr id="750628" name="Line 36"/>
            <p:cNvSpPr>
              <a:spLocks noChangeShapeType="1"/>
            </p:cNvSpPr>
            <p:nvPr/>
          </p:nvSpPr>
          <p:spPr bwMode="auto">
            <a:xfrm>
              <a:off x="2152" y="2022"/>
              <a:ext cx="1388" cy="1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AU"/>
            </a:p>
          </p:txBody>
        </p:sp>
        <p:sp>
          <p:nvSpPr>
            <p:cNvPr id="750629" name="Line 37"/>
            <p:cNvSpPr>
              <a:spLocks noChangeShapeType="1"/>
            </p:cNvSpPr>
            <p:nvPr/>
          </p:nvSpPr>
          <p:spPr bwMode="auto">
            <a:xfrm>
              <a:off x="2133" y="2320"/>
              <a:ext cx="1388" cy="1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AU"/>
            </a:p>
          </p:txBody>
        </p:sp>
        <p:sp>
          <p:nvSpPr>
            <p:cNvPr id="750631" name="Text Box 39"/>
            <p:cNvSpPr txBox="1">
              <a:spLocks noChangeArrowheads="1"/>
            </p:cNvSpPr>
            <p:nvPr/>
          </p:nvSpPr>
          <p:spPr bwMode="auto">
            <a:xfrm>
              <a:off x="2247" y="1432"/>
              <a:ext cx="566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GB" altLang="en-US">
                  <a:solidFill>
                    <a:srgbClr val="000066"/>
                  </a:solidFill>
                </a:rPr>
                <a:t>calcium</a:t>
              </a:r>
            </a:p>
          </p:txBody>
        </p:sp>
      </p:grpSp>
      <p:grpSp>
        <p:nvGrpSpPr>
          <p:cNvPr id="750658" name="Group 66"/>
          <p:cNvGrpSpPr>
            <a:grpSpLocks/>
          </p:cNvGrpSpPr>
          <p:nvPr/>
        </p:nvGrpSpPr>
        <p:grpSpPr bwMode="auto">
          <a:xfrm>
            <a:off x="7780338" y="1825626"/>
            <a:ext cx="2203450" cy="3662363"/>
            <a:chOff x="3941" y="1150"/>
            <a:chExt cx="1388" cy="2307"/>
          </a:xfrm>
        </p:grpSpPr>
        <p:sp>
          <p:nvSpPr>
            <p:cNvPr id="750633" name="AutoShape 41"/>
            <p:cNvSpPr>
              <a:spLocks noChangeArrowheads="1"/>
            </p:cNvSpPr>
            <p:nvPr/>
          </p:nvSpPr>
          <p:spPr bwMode="auto">
            <a:xfrm>
              <a:off x="3941" y="1168"/>
              <a:ext cx="1388" cy="246"/>
            </a:xfrm>
            <a:prstGeom prst="roundRect">
              <a:avLst>
                <a:gd name="adj" fmla="val 10644"/>
              </a:avLst>
            </a:prstGeom>
            <a:solidFill>
              <a:srgbClr val="FFC19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FF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AU"/>
            </a:p>
          </p:txBody>
        </p:sp>
        <p:sp>
          <p:nvSpPr>
            <p:cNvPr id="750634" name="Text Box 42"/>
            <p:cNvSpPr txBox="1">
              <a:spLocks noChangeArrowheads="1"/>
            </p:cNvSpPr>
            <p:nvPr/>
          </p:nvSpPr>
          <p:spPr bwMode="auto">
            <a:xfrm>
              <a:off x="4036" y="1150"/>
              <a:ext cx="103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>
                  <a:solidFill>
                    <a:srgbClr val="000066"/>
                  </a:solidFill>
                </a:rPr>
                <a:t>with acid</a:t>
              </a:r>
            </a:p>
          </p:txBody>
        </p:sp>
        <p:sp>
          <p:nvSpPr>
            <p:cNvPr id="750635" name="AutoShape 43"/>
            <p:cNvSpPr>
              <a:spLocks noChangeArrowheads="1"/>
            </p:cNvSpPr>
            <p:nvPr/>
          </p:nvSpPr>
          <p:spPr bwMode="auto">
            <a:xfrm>
              <a:off x="3941" y="1168"/>
              <a:ext cx="1388" cy="235"/>
            </a:xfrm>
            <a:prstGeom prst="roundRect">
              <a:avLst>
                <a:gd name="adj" fmla="val 1852"/>
              </a:avLst>
            </a:prstGeom>
            <a:noFill/>
            <a:ln w="38100" algn="ctr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AU"/>
            </a:p>
          </p:txBody>
        </p:sp>
        <p:sp>
          <p:nvSpPr>
            <p:cNvPr id="750636" name="Text Box 44"/>
            <p:cNvSpPr txBox="1">
              <a:spLocks noChangeArrowheads="1"/>
            </p:cNvSpPr>
            <p:nvPr/>
          </p:nvSpPr>
          <p:spPr bwMode="auto">
            <a:xfrm>
              <a:off x="4036" y="2027"/>
              <a:ext cx="11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/>
                <a:t>aluminium</a:t>
              </a:r>
            </a:p>
          </p:txBody>
        </p:sp>
        <p:sp>
          <p:nvSpPr>
            <p:cNvPr id="750637" name="Text Box 45"/>
            <p:cNvSpPr txBox="1">
              <a:spLocks noChangeArrowheads="1"/>
            </p:cNvSpPr>
            <p:nvPr/>
          </p:nvSpPr>
          <p:spPr bwMode="auto">
            <a:xfrm>
              <a:off x="4036" y="2623"/>
              <a:ext cx="1118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spcBef>
                  <a:spcPct val="0"/>
                </a:spcBef>
              </a:pPr>
              <a:r>
                <a:rPr lang="en-GB" altLang="en-US"/>
                <a:t>iron</a:t>
              </a:r>
            </a:p>
          </p:txBody>
        </p:sp>
        <p:sp>
          <p:nvSpPr>
            <p:cNvPr id="750638" name="Line 46"/>
            <p:cNvSpPr>
              <a:spLocks noChangeShapeType="1"/>
            </p:cNvSpPr>
            <p:nvPr/>
          </p:nvSpPr>
          <p:spPr bwMode="auto">
            <a:xfrm>
              <a:off x="3942" y="3456"/>
              <a:ext cx="1387" cy="1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AU"/>
            </a:p>
          </p:txBody>
        </p:sp>
        <p:sp>
          <p:nvSpPr>
            <p:cNvPr id="750639" name="Line 47"/>
            <p:cNvSpPr>
              <a:spLocks noChangeShapeType="1"/>
            </p:cNvSpPr>
            <p:nvPr/>
          </p:nvSpPr>
          <p:spPr bwMode="auto">
            <a:xfrm>
              <a:off x="3941" y="1724"/>
              <a:ext cx="1388" cy="1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AU"/>
            </a:p>
          </p:txBody>
        </p:sp>
        <p:sp>
          <p:nvSpPr>
            <p:cNvPr id="750640" name="Line 48"/>
            <p:cNvSpPr>
              <a:spLocks noChangeShapeType="1"/>
            </p:cNvSpPr>
            <p:nvPr/>
          </p:nvSpPr>
          <p:spPr bwMode="auto">
            <a:xfrm>
              <a:off x="3941" y="2618"/>
              <a:ext cx="1388" cy="1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AU"/>
            </a:p>
          </p:txBody>
        </p:sp>
        <p:sp>
          <p:nvSpPr>
            <p:cNvPr id="750641" name="Text Box 49"/>
            <p:cNvSpPr txBox="1">
              <a:spLocks noChangeArrowheads="1"/>
            </p:cNvSpPr>
            <p:nvPr/>
          </p:nvSpPr>
          <p:spPr bwMode="auto">
            <a:xfrm>
              <a:off x="4036" y="3219"/>
              <a:ext cx="11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/>
                <a:t>copper</a:t>
              </a:r>
            </a:p>
          </p:txBody>
        </p:sp>
        <p:sp>
          <p:nvSpPr>
            <p:cNvPr id="750642" name="Line 50"/>
            <p:cNvSpPr>
              <a:spLocks noChangeShapeType="1"/>
            </p:cNvSpPr>
            <p:nvPr/>
          </p:nvSpPr>
          <p:spPr bwMode="auto">
            <a:xfrm>
              <a:off x="3941" y="2916"/>
              <a:ext cx="1388" cy="1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AU"/>
            </a:p>
          </p:txBody>
        </p:sp>
        <p:sp>
          <p:nvSpPr>
            <p:cNvPr id="750643" name="Text Box 51"/>
            <p:cNvSpPr txBox="1">
              <a:spLocks noChangeArrowheads="1"/>
            </p:cNvSpPr>
            <p:nvPr/>
          </p:nvSpPr>
          <p:spPr bwMode="auto">
            <a:xfrm>
              <a:off x="4036" y="1729"/>
              <a:ext cx="119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/>
                <a:t>magnesium</a:t>
              </a:r>
            </a:p>
          </p:txBody>
        </p:sp>
        <p:sp>
          <p:nvSpPr>
            <p:cNvPr id="750644" name="Text Box 52"/>
            <p:cNvSpPr txBox="1">
              <a:spLocks noChangeArrowheads="1"/>
            </p:cNvSpPr>
            <p:nvPr/>
          </p:nvSpPr>
          <p:spPr bwMode="auto">
            <a:xfrm>
              <a:off x="4036" y="2325"/>
              <a:ext cx="11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/>
                <a:t>zinc</a:t>
              </a:r>
            </a:p>
          </p:txBody>
        </p:sp>
        <p:sp>
          <p:nvSpPr>
            <p:cNvPr id="750645" name="Text Box 53"/>
            <p:cNvSpPr txBox="1">
              <a:spLocks noChangeArrowheads="1"/>
            </p:cNvSpPr>
            <p:nvPr/>
          </p:nvSpPr>
          <p:spPr bwMode="auto">
            <a:xfrm>
              <a:off x="4036" y="2921"/>
              <a:ext cx="11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/>
                <a:t>lead</a:t>
              </a:r>
            </a:p>
          </p:txBody>
        </p:sp>
        <p:sp>
          <p:nvSpPr>
            <p:cNvPr id="750646" name="Line 54"/>
            <p:cNvSpPr>
              <a:spLocks noChangeShapeType="1"/>
            </p:cNvSpPr>
            <p:nvPr/>
          </p:nvSpPr>
          <p:spPr bwMode="auto">
            <a:xfrm>
              <a:off x="3941" y="2022"/>
              <a:ext cx="1388" cy="1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AU"/>
            </a:p>
          </p:txBody>
        </p:sp>
        <p:sp>
          <p:nvSpPr>
            <p:cNvPr id="750647" name="Line 55"/>
            <p:cNvSpPr>
              <a:spLocks noChangeShapeType="1"/>
            </p:cNvSpPr>
            <p:nvPr/>
          </p:nvSpPr>
          <p:spPr bwMode="auto">
            <a:xfrm>
              <a:off x="3941" y="2320"/>
              <a:ext cx="1388" cy="1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AU"/>
            </a:p>
          </p:txBody>
        </p:sp>
        <p:sp>
          <p:nvSpPr>
            <p:cNvPr id="750648" name="Line 56"/>
            <p:cNvSpPr>
              <a:spLocks noChangeShapeType="1"/>
            </p:cNvSpPr>
            <p:nvPr/>
          </p:nvSpPr>
          <p:spPr bwMode="auto">
            <a:xfrm>
              <a:off x="3941" y="3214"/>
              <a:ext cx="1388" cy="1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AU"/>
            </a:p>
          </p:txBody>
        </p:sp>
        <p:sp>
          <p:nvSpPr>
            <p:cNvPr id="750649" name="Text Box 57"/>
            <p:cNvSpPr txBox="1">
              <a:spLocks noChangeArrowheads="1"/>
            </p:cNvSpPr>
            <p:nvPr/>
          </p:nvSpPr>
          <p:spPr bwMode="auto">
            <a:xfrm>
              <a:off x="4036" y="1432"/>
              <a:ext cx="566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GB" altLang="en-US"/>
                <a:t>calcium</a:t>
              </a:r>
            </a:p>
          </p:txBody>
        </p:sp>
      </p:grpSp>
      <p:sp>
        <p:nvSpPr>
          <p:cNvPr id="750651" name="Text Box 59"/>
          <p:cNvSpPr txBox="1">
            <a:spLocks noChangeArrowheads="1"/>
          </p:cNvSpPr>
          <p:nvPr/>
        </p:nvSpPr>
        <p:spPr bwMode="auto">
          <a:xfrm>
            <a:off x="1774825" y="5743575"/>
            <a:ext cx="58689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>
                <a:solidFill>
                  <a:srgbClr val="000066"/>
                </a:solidFill>
              </a:rPr>
              <a:t>What patterns can you see in these lists?</a:t>
            </a:r>
            <a:endParaRPr lang="en-GB" altLang="en-US"/>
          </a:p>
        </p:txBody>
      </p:sp>
      <p:pic>
        <p:nvPicPr>
          <p:cNvPr id="750654" name="Picture 62" descr="medium_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9" y="622301"/>
            <a:ext cx="15144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0655" name="Picture 63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89" y="6167439"/>
            <a:ext cx="630237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35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6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8675" y="-330994"/>
            <a:ext cx="10515600" cy="1325563"/>
          </a:xfrm>
        </p:spPr>
        <p:txBody>
          <a:bodyPr/>
          <a:lstStyle/>
          <a:p>
            <a:r>
              <a:rPr lang="en-GB" altLang="en-US" dirty="0"/>
              <a:t>What is the order of reactivity?</a:t>
            </a:r>
          </a:p>
        </p:txBody>
      </p:sp>
      <p:pic>
        <p:nvPicPr>
          <p:cNvPr id="754694" name="Picture 6" descr="flash_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115888"/>
            <a:ext cx="385763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4695" name="Picture 7" descr="medium_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9" y="622301"/>
            <a:ext cx="15144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4697" name="Picture 9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89" y="6167439"/>
            <a:ext cx="630237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2298" name="ShockwaveFlash1" r:id="rId2" imgW="8699400" imgH="5308560"/>
        </mc:Choice>
        <mc:Fallback>
          <p:control name="ShockwaveFlash1" r:id="rId2" imgW="8699400" imgH="530856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36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61865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27031" y="1338140"/>
            <a:ext cx="7766538" cy="1325563"/>
          </a:xfrm>
        </p:spPr>
        <p:txBody>
          <a:bodyPr/>
          <a:lstStyle/>
          <a:p>
            <a:r>
              <a:rPr lang="en-AU" sz="6000" b="1" u="sng" dirty="0">
                <a:solidFill>
                  <a:srgbClr val="FF0000"/>
                </a:solidFill>
              </a:rPr>
              <a:t>Red</a:t>
            </a:r>
            <a:r>
              <a:rPr lang="en-AU" sz="6000" dirty="0">
                <a:solidFill>
                  <a:prstClr val="black"/>
                </a:solidFill>
              </a:rPr>
              <a:t>uction and </a:t>
            </a:r>
            <a:r>
              <a:rPr lang="en-AU" sz="6000" b="1" u="sng" dirty="0">
                <a:solidFill>
                  <a:srgbClr val="FF0000"/>
                </a:solidFill>
              </a:rPr>
              <a:t>Ox</a:t>
            </a:r>
            <a:r>
              <a:rPr lang="en-AU" sz="6000" dirty="0">
                <a:solidFill>
                  <a:prstClr val="black"/>
                </a:solidFill>
              </a:rPr>
              <a:t>idation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14754" y="2904148"/>
            <a:ext cx="10515600" cy="1069975"/>
          </a:xfrm>
        </p:spPr>
        <p:txBody>
          <a:bodyPr/>
          <a:lstStyle/>
          <a:p>
            <a:pPr marL="0" lvl="0" indent="0" algn="ctr">
              <a:buNone/>
            </a:pPr>
            <a:r>
              <a:rPr lang="en-AU" sz="4400" dirty="0">
                <a:solidFill>
                  <a:prstClr val="black"/>
                </a:solidFill>
              </a:rPr>
              <a:t>(</a:t>
            </a:r>
            <a:r>
              <a:rPr lang="en-AU" sz="4400" b="1" u="sng" dirty="0">
                <a:solidFill>
                  <a:srgbClr val="FF0000"/>
                </a:solidFill>
              </a:rPr>
              <a:t>redox</a:t>
            </a:r>
            <a:r>
              <a:rPr lang="en-AU" sz="4400" dirty="0">
                <a:solidFill>
                  <a:prstClr val="black"/>
                </a:solidFill>
              </a:rPr>
              <a:t> chemistry)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27603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236538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Predicting simple reactions</a:t>
            </a:r>
          </a:p>
        </p:txBody>
      </p:sp>
      <p:sp>
        <p:nvSpPr>
          <p:cNvPr id="758787" name="Text Box 3"/>
          <p:cNvSpPr txBox="1">
            <a:spLocks noChangeArrowheads="1"/>
          </p:cNvSpPr>
          <p:nvPr/>
        </p:nvSpPr>
        <p:spPr bwMode="auto">
          <a:xfrm>
            <a:off x="1774825" y="836614"/>
            <a:ext cx="853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10067"/>
                </a:solidFill>
              </a:rPr>
              <a:t>Use the reactivity series to predict if a reaction will take place and how intense the reaction will be:</a:t>
            </a:r>
          </a:p>
        </p:txBody>
      </p:sp>
      <p:grpSp>
        <p:nvGrpSpPr>
          <p:cNvPr id="758819" name="Group 35"/>
          <p:cNvGrpSpPr>
            <a:grpSpLocks/>
          </p:cNvGrpSpPr>
          <p:nvPr/>
        </p:nvGrpSpPr>
        <p:grpSpPr bwMode="auto">
          <a:xfrm>
            <a:off x="1801210" y="1854994"/>
            <a:ext cx="6040438" cy="3752850"/>
            <a:chOff x="308" y="1230"/>
            <a:chExt cx="3805" cy="2364"/>
          </a:xfrm>
        </p:grpSpPr>
        <p:sp>
          <p:nvSpPr>
            <p:cNvPr id="758789" name="Text Box 5"/>
            <p:cNvSpPr txBox="1">
              <a:spLocks noChangeArrowheads="1"/>
            </p:cNvSpPr>
            <p:nvPr/>
          </p:nvSpPr>
          <p:spPr bwMode="auto">
            <a:xfrm>
              <a:off x="1209" y="1583"/>
              <a:ext cx="84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>
                  <a:solidFill>
                    <a:srgbClr val="000066"/>
                  </a:solidFill>
                </a:rPr>
                <a:t>acid</a:t>
              </a:r>
            </a:p>
          </p:txBody>
        </p:sp>
        <p:sp>
          <p:nvSpPr>
            <p:cNvPr id="758790" name="AutoShape 6"/>
            <p:cNvSpPr>
              <a:spLocks noChangeArrowheads="1"/>
            </p:cNvSpPr>
            <p:nvPr/>
          </p:nvSpPr>
          <p:spPr bwMode="auto">
            <a:xfrm>
              <a:off x="317" y="1250"/>
              <a:ext cx="3796" cy="246"/>
            </a:xfrm>
            <a:prstGeom prst="roundRect">
              <a:avLst>
                <a:gd name="adj" fmla="val 10644"/>
              </a:avLst>
            </a:prstGeom>
            <a:solidFill>
              <a:srgbClr val="FFC19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FF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AU"/>
            </a:p>
          </p:txBody>
        </p:sp>
        <p:sp>
          <p:nvSpPr>
            <p:cNvPr id="758791" name="Text Box 7"/>
            <p:cNvSpPr txBox="1">
              <a:spLocks noChangeArrowheads="1"/>
            </p:cNvSpPr>
            <p:nvPr/>
          </p:nvSpPr>
          <p:spPr bwMode="auto">
            <a:xfrm>
              <a:off x="349" y="1573"/>
              <a:ext cx="74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>
                  <a:solidFill>
                    <a:srgbClr val="000066"/>
                  </a:solidFill>
                </a:rPr>
                <a:t>gold</a:t>
              </a:r>
            </a:p>
          </p:txBody>
        </p:sp>
        <p:sp>
          <p:nvSpPr>
            <p:cNvPr id="758792" name="Text Box 8"/>
            <p:cNvSpPr txBox="1">
              <a:spLocks noChangeArrowheads="1"/>
            </p:cNvSpPr>
            <p:nvPr/>
          </p:nvSpPr>
          <p:spPr bwMode="auto">
            <a:xfrm>
              <a:off x="349" y="1256"/>
              <a:ext cx="7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>
                  <a:solidFill>
                    <a:srgbClr val="000066"/>
                  </a:solidFill>
                </a:rPr>
                <a:t>metal</a:t>
              </a:r>
            </a:p>
          </p:txBody>
        </p:sp>
        <p:sp>
          <p:nvSpPr>
            <p:cNvPr id="758793" name="Text Box 9"/>
            <p:cNvSpPr txBox="1">
              <a:spLocks noChangeArrowheads="1"/>
            </p:cNvSpPr>
            <p:nvPr/>
          </p:nvSpPr>
          <p:spPr bwMode="auto">
            <a:xfrm>
              <a:off x="1209" y="1230"/>
              <a:ext cx="122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>
                  <a:solidFill>
                    <a:srgbClr val="000066"/>
                  </a:solidFill>
                </a:rPr>
                <a:t>reacts with</a:t>
              </a:r>
            </a:p>
          </p:txBody>
        </p:sp>
        <p:sp>
          <p:nvSpPr>
            <p:cNvPr id="758794" name="AutoShape 10"/>
            <p:cNvSpPr>
              <a:spLocks noChangeArrowheads="1"/>
            </p:cNvSpPr>
            <p:nvPr/>
          </p:nvSpPr>
          <p:spPr bwMode="auto">
            <a:xfrm>
              <a:off x="308" y="1255"/>
              <a:ext cx="3796" cy="235"/>
            </a:xfrm>
            <a:prstGeom prst="roundRect">
              <a:avLst>
                <a:gd name="adj" fmla="val 1852"/>
              </a:avLst>
            </a:prstGeom>
            <a:noFill/>
            <a:ln w="38100" algn="ctr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AU"/>
            </a:p>
          </p:txBody>
        </p:sp>
        <p:sp>
          <p:nvSpPr>
            <p:cNvPr id="758795" name="Text Box 11"/>
            <p:cNvSpPr txBox="1">
              <a:spLocks noChangeArrowheads="1"/>
            </p:cNvSpPr>
            <p:nvPr/>
          </p:nvSpPr>
          <p:spPr bwMode="auto">
            <a:xfrm>
              <a:off x="349" y="1990"/>
              <a:ext cx="85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>
                  <a:solidFill>
                    <a:srgbClr val="000066"/>
                  </a:solidFill>
                </a:rPr>
                <a:t>calcium</a:t>
              </a:r>
            </a:p>
          </p:txBody>
        </p:sp>
        <p:sp>
          <p:nvSpPr>
            <p:cNvPr id="758796" name="Text Box 12"/>
            <p:cNvSpPr txBox="1">
              <a:spLocks noChangeArrowheads="1"/>
            </p:cNvSpPr>
            <p:nvPr/>
          </p:nvSpPr>
          <p:spPr bwMode="auto">
            <a:xfrm>
              <a:off x="349" y="2407"/>
              <a:ext cx="83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>
                  <a:solidFill>
                    <a:srgbClr val="000066"/>
                  </a:solidFill>
                </a:rPr>
                <a:t>sodium</a:t>
              </a:r>
            </a:p>
          </p:txBody>
        </p:sp>
        <p:sp>
          <p:nvSpPr>
            <p:cNvPr id="758797" name="Text Box 13"/>
            <p:cNvSpPr txBox="1">
              <a:spLocks noChangeArrowheads="1"/>
            </p:cNvSpPr>
            <p:nvPr/>
          </p:nvSpPr>
          <p:spPr bwMode="auto">
            <a:xfrm>
              <a:off x="1209" y="2432"/>
              <a:ext cx="1178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/>
                <a:t>oxygen</a:t>
              </a:r>
            </a:p>
          </p:txBody>
        </p:sp>
        <p:sp>
          <p:nvSpPr>
            <p:cNvPr id="758798" name="Text Box 14"/>
            <p:cNvSpPr txBox="1">
              <a:spLocks noChangeArrowheads="1"/>
            </p:cNvSpPr>
            <p:nvPr/>
          </p:nvSpPr>
          <p:spPr bwMode="auto">
            <a:xfrm>
              <a:off x="1209" y="3261"/>
              <a:ext cx="1192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/>
                <a:t>oxygen</a:t>
              </a:r>
              <a:endParaRPr lang="en-US" altLang="en-US">
                <a:solidFill>
                  <a:srgbClr val="000066"/>
                </a:solidFill>
              </a:endParaRPr>
            </a:p>
          </p:txBody>
        </p:sp>
        <p:sp>
          <p:nvSpPr>
            <p:cNvPr id="758799" name="Line 15"/>
            <p:cNvSpPr>
              <a:spLocks noChangeShapeType="1"/>
            </p:cNvSpPr>
            <p:nvPr/>
          </p:nvSpPr>
          <p:spPr bwMode="auto">
            <a:xfrm>
              <a:off x="308" y="3567"/>
              <a:ext cx="3792" cy="1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AU"/>
            </a:p>
          </p:txBody>
        </p:sp>
        <p:sp>
          <p:nvSpPr>
            <p:cNvPr id="758800" name="Line 16"/>
            <p:cNvSpPr>
              <a:spLocks noChangeShapeType="1"/>
            </p:cNvSpPr>
            <p:nvPr/>
          </p:nvSpPr>
          <p:spPr bwMode="auto">
            <a:xfrm>
              <a:off x="317" y="1925"/>
              <a:ext cx="3796" cy="1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AU"/>
            </a:p>
          </p:txBody>
        </p:sp>
        <p:sp>
          <p:nvSpPr>
            <p:cNvPr id="758801" name="Line 17"/>
            <p:cNvSpPr>
              <a:spLocks noChangeShapeType="1"/>
            </p:cNvSpPr>
            <p:nvPr/>
          </p:nvSpPr>
          <p:spPr bwMode="auto">
            <a:xfrm>
              <a:off x="317" y="2342"/>
              <a:ext cx="3796" cy="1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AU"/>
            </a:p>
          </p:txBody>
        </p:sp>
        <p:sp>
          <p:nvSpPr>
            <p:cNvPr id="758802" name="Line 18"/>
            <p:cNvSpPr>
              <a:spLocks noChangeShapeType="1"/>
            </p:cNvSpPr>
            <p:nvPr/>
          </p:nvSpPr>
          <p:spPr bwMode="auto">
            <a:xfrm>
              <a:off x="1179" y="1238"/>
              <a:ext cx="0" cy="2352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AU"/>
            </a:p>
          </p:txBody>
        </p:sp>
        <p:sp>
          <p:nvSpPr>
            <p:cNvPr id="758803" name="Text Box 19"/>
            <p:cNvSpPr txBox="1">
              <a:spLocks noChangeArrowheads="1"/>
            </p:cNvSpPr>
            <p:nvPr/>
          </p:nvSpPr>
          <p:spPr bwMode="auto">
            <a:xfrm>
              <a:off x="1209" y="2846"/>
              <a:ext cx="1178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/>
                <a:t>oxygen</a:t>
              </a:r>
            </a:p>
          </p:txBody>
        </p:sp>
        <p:sp>
          <p:nvSpPr>
            <p:cNvPr id="758804" name="Text Box 20"/>
            <p:cNvSpPr txBox="1">
              <a:spLocks noChangeArrowheads="1"/>
            </p:cNvSpPr>
            <p:nvPr/>
          </p:nvSpPr>
          <p:spPr bwMode="auto">
            <a:xfrm>
              <a:off x="349" y="2824"/>
              <a:ext cx="77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>
                  <a:solidFill>
                    <a:srgbClr val="000066"/>
                  </a:solidFill>
                </a:rPr>
                <a:t>silver</a:t>
              </a:r>
            </a:p>
          </p:txBody>
        </p:sp>
        <p:sp>
          <p:nvSpPr>
            <p:cNvPr id="758805" name="Line 21"/>
            <p:cNvSpPr>
              <a:spLocks noChangeShapeType="1"/>
            </p:cNvSpPr>
            <p:nvPr/>
          </p:nvSpPr>
          <p:spPr bwMode="auto">
            <a:xfrm>
              <a:off x="317" y="3176"/>
              <a:ext cx="3796" cy="1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AU"/>
            </a:p>
          </p:txBody>
        </p:sp>
        <p:sp>
          <p:nvSpPr>
            <p:cNvPr id="758806" name="Text Box 22"/>
            <p:cNvSpPr txBox="1">
              <a:spLocks noChangeArrowheads="1"/>
            </p:cNvSpPr>
            <p:nvPr/>
          </p:nvSpPr>
          <p:spPr bwMode="auto">
            <a:xfrm>
              <a:off x="2437" y="1230"/>
              <a:ext cx="111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>
                  <a:solidFill>
                    <a:srgbClr val="000066"/>
                  </a:solidFill>
                </a:rPr>
                <a:t>prediction</a:t>
              </a:r>
            </a:p>
          </p:txBody>
        </p:sp>
        <p:sp>
          <p:nvSpPr>
            <p:cNvPr id="758807" name="Text Box 23"/>
            <p:cNvSpPr txBox="1">
              <a:spLocks noChangeArrowheads="1"/>
            </p:cNvSpPr>
            <p:nvPr/>
          </p:nvSpPr>
          <p:spPr bwMode="auto">
            <a:xfrm>
              <a:off x="366" y="3241"/>
              <a:ext cx="63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>
                  <a:solidFill>
                    <a:srgbClr val="000066"/>
                  </a:solidFill>
                </a:rPr>
                <a:t>zinc</a:t>
              </a:r>
            </a:p>
          </p:txBody>
        </p:sp>
        <p:sp>
          <p:nvSpPr>
            <p:cNvPr id="758808" name="Line 24"/>
            <p:cNvSpPr>
              <a:spLocks noChangeShapeType="1"/>
            </p:cNvSpPr>
            <p:nvPr/>
          </p:nvSpPr>
          <p:spPr bwMode="auto">
            <a:xfrm>
              <a:off x="317" y="2759"/>
              <a:ext cx="3796" cy="1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AU"/>
            </a:p>
          </p:txBody>
        </p:sp>
        <p:sp>
          <p:nvSpPr>
            <p:cNvPr id="758809" name="Text Box 25"/>
            <p:cNvSpPr txBox="1">
              <a:spLocks noChangeArrowheads="1"/>
            </p:cNvSpPr>
            <p:nvPr/>
          </p:nvSpPr>
          <p:spPr bwMode="auto">
            <a:xfrm>
              <a:off x="1209" y="2018"/>
              <a:ext cx="1178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/>
                <a:t>water</a:t>
              </a:r>
            </a:p>
          </p:txBody>
        </p:sp>
        <p:sp>
          <p:nvSpPr>
            <p:cNvPr id="758810" name="Line 26"/>
            <p:cNvSpPr>
              <a:spLocks noChangeShapeType="1"/>
            </p:cNvSpPr>
            <p:nvPr/>
          </p:nvSpPr>
          <p:spPr bwMode="auto">
            <a:xfrm>
              <a:off x="2402" y="1242"/>
              <a:ext cx="0" cy="2352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AU"/>
            </a:p>
          </p:txBody>
        </p:sp>
      </p:grpSp>
      <p:sp>
        <p:nvSpPr>
          <p:cNvPr id="758811" name="Text Box 27"/>
          <p:cNvSpPr txBox="1">
            <a:spLocks noChangeArrowheads="1"/>
          </p:cNvSpPr>
          <p:nvPr/>
        </p:nvSpPr>
        <p:spPr bwMode="auto">
          <a:xfrm>
            <a:off x="5392739" y="2513014"/>
            <a:ext cx="22050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200" dirty="0">
                <a:solidFill>
                  <a:srgbClr val="000066"/>
                </a:solidFill>
              </a:rPr>
              <a:t>no reaction</a:t>
            </a:r>
          </a:p>
        </p:txBody>
      </p:sp>
      <p:sp>
        <p:nvSpPr>
          <p:cNvPr id="758812" name="Text Box 28"/>
          <p:cNvSpPr txBox="1">
            <a:spLocks noChangeArrowheads="1"/>
          </p:cNvSpPr>
          <p:nvPr/>
        </p:nvSpPr>
        <p:spPr bwMode="auto">
          <a:xfrm>
            <a:off x="5392739" y="3167064"/>
            <a:ext cx="22050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200">
                <a:solidFill>
                  <a:srgbClr val="000066"/>
                </a:solidFill>
              </a:rPr>
              <a:t>fizzing</a:t>
            </a:r>
          </a:p>
        </p:txBody>
      </p:sp>
      <p:sp>
        <p:nvSpPr>
          <p:cNvPr id="758813" name="Text Box 29"/>
          <p:cNvSpPr txBox="1">
            <a:spLocks noChangeArrowheads="1"/>
          </p:cNvSpPr>
          <p:nvPr/>
        </p:nvSpPr>
        <p:spPr bwMode="auto">
          <a:xfrm>
            <a:off x="5392739" y="3824289"/>
            <a:ext cx="24463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200">
                <a:solidFill>
                  <a:srgbClr val="000066"/>
                </a:solidFill>
              </a:rPr>
              <a:t>burns vigorously</a:t>
            </a:r>
          </a:p>
        </p:txBody>
      </p:sp>
      <p:sp>
        <p:nvSpPr>
          <p:cNvPr id="758814" name="Text Box 30"/>
          <p:cNvSpPr txBox="1">
            <a:spLocks noChangeArrowheads="1"/>
          </p:cNvSpPr>
          <p:nvPr/>
        </p:nvSpPr>
        <p:spPr bwMode="auto">
          <a:xfrm>
            <a:off x="5392739" y="4481514"/>
            <a:ext cx="27003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200">
                <a:solidFill>
                  <a:srgbClr val="000066"/>
                </a:solidFill>
              </a:rPr>
              <a:t>very slow reaction</a:t>
            </a:r>
          </a:p>
        </p:txBody>
      </p:sp>
      <p:sp>
        <p:nvSpPr>
          <p:cNvPr id="758815" name="Text Box 31"/>
          <p:cNvSpPr txBox="1">
            <a:spLocks noChangeArrowheads="1"/>
          </p:cNvSpPr>
          <p:nvPr/>
        </p:nvSpPr>
        <p:spPr bwMode="auto">
          <a:xfrm>
            <a:off x="5392739" y="5140325"/>
            <a:ext cx="25479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200">
                <a:solidFill>
                  <a:srgbClr val="000066"/>
                </a:solidFill>
              </a:rPr>
              <a:t>burns moderately</a:t>
            </a:r>
          </a:p>
        </p:txBody>
      </p:sp>
      <p:pic>
        <p:nvPicPr>
          <p:cNvPr id="758816" name="Picture 32" descr="reactivity se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3" y="1412876"/>
            <a:ext cx="1998662" cy="464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8817" name="Picture 33" descr="medium_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9" y="622301"/>
            <a:ext cx="15144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8818" name="Picture 34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89" y="6167439"/>
            <a:ext cx="630237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26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8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8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8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8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8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8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58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8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8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8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811" grpId="0" autoUpdateAnimBg="0"/>
      <p:bldP spid="758812" grpId="0" autoUpdateAnimBg="0"/>
      <p:bldP spid="758813" grpId="0" autoUpdateAnimBg="0"/>
      <p:bldP spid="758814" grpId="0" autoUpdateAnimBg="0"/>
      <p:bldP spid="75881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8675" y="-330994"/>
            <a:ext cx="10515600" cy="1325563"/>
          </a:xfrm>
        </p:spPr>
        <p:txBody>
          <a:bodyPr/>
          <a:lstStyle/>
          <a:p>
            <a:r>
              <a:rPr lang="en-GB" altLang="en-US" dirty="0"/>
              <a:t>What is needed for iron to rust?</a:t>
            </a:r>
          </a:p>
        </p:txBody>
      </p:sp>
      <p:pic>
        <p:nvPicPr>
          <p:cNvPr id="723976" name="Picture 8" descr="flash_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115888"/>
            <a:ext cx="385763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3978" name="Picture 10" descr="pencil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5" y="8890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3980" name="Picture 12" descr="medium_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9" y="622301"/>
            <a:ext cx="15144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3981" name="Picture 13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89" y="6167439"/>
            <a:ext cx="630237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3320" name="ShockwaveFlash1" r:id="rId2" imgW="8699400" imgH="5308560"/>
        </mc:Choice>
        <mc:Fallback>
          <p:control name="ShockwaveFlash1" r:id="rId2" imgW="8699400" imgH="530856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36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8659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828675" y="-330994"/>
            <a:ext cx="10515600" cy="1325563"/>
          </a:xfrm>
        </p:spPr>
        <p:txBody>
          <a:bodyPr/>
          <a:lstStyle/>
          <a:p>
            <a:r>
              <a:rPr lang="en-GB" altLang="en-US" dirty="0"/>
              <a:t>Rusting: true or false?</a:t>
            </a:r>
          </a:p>
        </p:txBody>
      </p:sp>
      <p:pic>
        <p:nvPicPr>
          <p:cNvPr id="734213" name="Picture 5" descr="flash_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115888"/>
            <a:ext cx="385763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4214" name="Picture 6" descr="medium_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9" y="622301"/>
            <a:ext cx="15144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4215" name="Picture 7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89" y="6167439"/>
            <a:ext cx="630237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4344" name="ShockwaveFlash1" r:id="rId2" imgW="8699400" imgH="5308560"/>
        </mc:Choice>
        <mc:Fallback>
          <p:control name="ShockwaveFlash1" r:id="rId2" imgW="8699400" imgH="530856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36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235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419101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What is a redox reaction?</a:t>
            </a:r>
          </a:p>
        </p:txBody>
      </p:sp>
      <p:sp>
        <p:nvSpPr>
          <p:cNvPr id="1062915" name="Text Box 3"/>
          <p:cNvSpPr txBox="1">
            <a:spLocks noChangeArrowheads="1"/>
          </p:cNvSpPr>
          <p:nvPr/>
        </p:nvSpPr>
        <p:spPr bwMode="auto">
          <a:xfrm>
            <a:off x="2087564" y="784226"/>
            <a:ext cx="79200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GB" altLang="en-US" sz="2800" b="1" dirty="0">
                <a:solidFill>
                  <a:srgbClr val="FF6600"/>
                </a:solidFill>
              </a:rPr>
              <a:t>Oxidation</a:t>
            </a:r>
            <a:r>
              <a:rPr lang="en-GB" altLang="en-US" dirty="0">
                <a:solidFill>
                  <a:srgbClr val="000066"/>
                </a:solidFill>
              </a:rPr>
              <a:t> is the addition of oxygen to a substance and</a:t>
            </a:r>
          </a:p>
          <a:p>
            <a:pPr algn="l" eaLnBrk="0" hangingPunct="0">
              <a:spcBef>
                <a:spcPct val="0"/>
              </a:spcBef>
            </a:pPr>
            <a:r>
              <a:rPr lang="en-GB" altLang="en-US" sz="2800" b="1" dirty="0" smtClean="0">
                <a:solidFill>
                  <a:srgbClr val="FF6600"/>
                </a:solidFill>
              </a:rPr>
              <a:t>Reduction</a:t>
            </a:r>
            <a:r>
              <a:rPr lang="en-GB" altLang="en-US" dirty="0" smtClean="0">
                <a:solidFill>
                  <a:srgbClr val="FF6600"/>
                </a:solidFill>
              </a:rPr>
              <a:t> </a:t>
            </a:r>
            <a:r>
              <a:rPr lang="en-GB" altLang="en-US" dirty="0">
                <a:solidFill>
                  <a:srgbClr val="000066"/>
                </a:solidFill>
              </a:rPr>
              <a:t>is the removal of oxygen from a substance.</a:t>
            </a:r>
          </a:p>
        </p:txBody>
      </p:sp>
      <p:grpSp>
        <p:nvGrpSpPr>
          <p:cNvPr id="1062952" name="Group 40"/>
          <p:cNvGrpSpPr>
            <a:grpSpLocks/>
          </p:cNvGrpSpPr>
          <p:nvPr/>
        </p:nvGrpSpPr>
        <p:grpSpPr bwMode="auto">
          <a:xfrm>
            <a:off x="2424113" y="3035301"/>
            <a:ext cx="7713662" cy="792163"/>
            <a:chOff x="567" y="1912"/>
            <a:chExt cx="4859" cy="499"/>
          </a:xfrm>
        </p:grpSpPr>
        <p:sp>
          <p:nvSpPr>
            <p:cNvPr id="1062927" name="AutoShape 15"/>
            <p:cNvSpPr>
              <a:spLocks noChangeArrowheads="1"/>
            </p:cNvSpPr>
            <p:nvPr/>
          </p:nvSpPr>
          <p:spPr bwMode="auto">
            <a:xfrm>
              <a:off x="568" y="1912"/>
              <a:ext cx="4858" cy="499"/>
            </a:xfrm>
            <a:prstGeom prst="roundRect">
              <a:avLst>
                <a:gd name="adj" fmla="val 9292"/>
              </a:avLst>
            </a:prstGeom>
            <a:solidFill>
              <a:srgbClr val="FFFFCC"/>
            </a:solidFill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062928" name="Text Box 16"/>
            <p:cNvSpPr txBox="1">
              <a:spLocks noChangeArrowheads="1"/>
            </p:cNvSpPr>
            <p:nvPr/>
          </p:nvSpPr>
          <p:spPr bwMode="auto">
            <a:xfrm>
              <a:off x="567" y="1932"/>
              <a:ext cx="913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en-GB" altLang="en-US" sz="2600" dirty="0">
                  <a:solidFill>
                    <a:srgbClr val="000066"/>
                  </a:solidFill>
                </a:rPr>
                <a:t>lead </a:t>
              </a:r>
              <a:r>
                <a:rPr lang="en-GB" altLang="en-US" sz="2600" dirty="0" smtClean="0">
                  <a:solidFill>
                    <a:srgbClr val="000066"/>
                  </a:solidFill>
                </a:rPr>
                <a:t>oxide</a:t>
              </a:r>
              <a:endParaRPr lang="en-GB" altLang="en-US" sz="2600" dirty="0">
                <a:solidFill>
                  <a:srgbClr val="000066"/>
                </a:solidFill>
              </a:endParaRPr>
            </a:p>
          </p:txBody>
        </p:sp>
        <p:sp>
          <p:nvSpPr>
            <p:cNvPr id="1062929" name="Text Box 17"/>
            <p:cNvSpPr txBox="1">
              <a:spLocks noChangeArrowheads="1"/>
            </p:cNvSpPr>
            <p:nvPr/>
          </p:nvSpPr>
          <p:spPr bwMode="auto">
            <a:xfrm>
              <a:off x="1603" y="1998"/>
              <a:ext cx="266" cy="32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GB" altLang="en-US" sz="2800">
                  <a:solidFill>
                    <a:srgbClr val="000066"/>
                  </a:solidFill>
                </a:rPr>
                <a:t>+</a:t>
              </a:r>
            </a:p>
          </p:txBody>
        </p:sp>
        <p:sp>
          <p:nvSpPr>
            <p:cNvPr id="1062930" name="Text Box 18"/>
            <p:cNvSpPr txBox="1">
              <a:spLocks noChangeArrowheads="1"/>
            </p:cNvSpPr>
            <p:nvPr/>
          </p:nvSpPr>
          <p:spPr bwMode="auto">
            <a:xfrm>
              <a:off x="1928" y="2007"/>
              <a:ext cx="871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2600">
                  <a:solidFill>
                    <a:srgbClr val="000066"/>
                  </a:solidFill>
                </a:rPr>
                <a:t>carbon</a:t>
              </a:r>
            </a:p>
          </p:txBody>
        </p:sp>
        <p:sp>
          <p:nvSpPr>
            <p:cNvPr id="1062931" name="Text Box 19"/>
            <p:cNvSpPr txBox="1">
              <a:spLocks noChangeArrowheads="1"/>
            </p:cNvSpPr>
            <p:nvPr/>
          </p:nvSpPr>
          <p:spPr bwMode="auto">
            <a:xfrm>
              <a:off x="3184" y="2007"/>
              <a:ext cx="623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2600">
                  <a:solidFill>
                    <a:srgbClr val="000066"/>
                  </a:solidFill>
                </a:rPr>
                <a:t>lead</a:t>
              </a:r>
            </a:p>
          </p:txBody>
        </p:sp>
        <p:sp>
          <p:nvSpPr>
            <p:cNvPr id="1062932" name="Text Box 20"/>
            <p:cNvSpPr txBox="1">
              <a:spLocks noChangeArrowheads="1"/>
            </p:cNvSpPr>
            <p:nvPr/>
          </p:nvSpPr>
          <p:spPr bwMode="auto">
            <a:xfrm>
              <a:off x="4145" y="1932"/>
              <a:ext cx="1260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en-GB" altLang="en-US" sz="2600">
                  <a:solidFill>
                    <a:srgbClr val="000066"/>
                  </a:solidFill>
                </a:rPr>
                <a:t>carbon monoxide</a:t>
              </a:r>
            </a:p>
          </p:txBody>
        </p:sp>
        <p:sp>
          <p:nvSpPr>
            <p:cNvPr id="1062933" name="Text Box 21"/>
            <p:cNvSpPr txBox="1">
              <a:spLocks noChangeArrowheads="1"/>
            </p:cNvSpPr>
            <p:nvPr/>
          </p:nvSpPr>
          <p:spPr bwMode="auto">
            <a:xfrm>
              <a:off x="2834" y="1998"/>
              <a:ext cx="355" cy="32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GB" altLang="en-US" sz="2800">
                  <a:solidFill>
                    <a:srgbClr val="000066"/>
                  </a:solidFill>
                  <a:sym typeface="Monotype Sorts" pitchFamily="2" charset="2"/>
                </a:rPr>
                <a:t></a:t>
              </a:r>
            </a:p>
          </p:txBody>
        </p:sp>
        <p:sp>
          <p:nvSpPr>
            <p:cNvPr id="1062934" name="Text Box 22"/>
            <p:cNvSpPr txBox="1">
              <a:spLocks noChangeArrowheads="1"/>
            </p:cNvSpPr>
            <p:nvPr/>
          </p:nvSpPr>
          <p:spPr bwMode="auto">
            <a:xfrm>
              <a:off x="3882" y="1998"/>
              <a:ext cx="283" cy="32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GB" altLang="en-US" sz="2800">
                  <a:solidFill>
                    <a:srgbClr val="000066"/>
                  </a:solidFill>
                </a:rPr>
                <a:t>+</a:t>
              </a:r>
            </a:p>
          </p:txBody>
        </p:sp>
      </p:grpSp>
      <p:grpSp>
        <p:nvGrpSpPr>
          <p:cNvPr id="1062953" name="Group 41"/>
          <p:cNvGrpSpPr>
            <a:grpSpLocks/>
          </p:cNvGrpSpPr>
          <p:nvPr/>
        </p:nvGrpSpPr>
        <p:grpSpPr bwMode="auto">
          <a:xfrm>
            <a:off x="3098800" y="2125664"/>
            <a:ext cx="4216400" cy="892175"/>
            <a:chOff x="992" y="1339"/>
            <a:chExt cx="2656" cy="562"/>
          </a:xfrm>
        </p:grpSpPr>
        <p:sp>
          <p:nvSpPr>
            <p:cNvPr id="1062943" name="AutoShape 31"/>
            <p:cNvSpPr>
              <a:spLocks noChangeArrowheads="1"/>
            </p:cNvSpPr>
            <p:nvPr/>
          </p:nvSpPr>
          <p:spPr bwMode="auto">
            <a:xfrm>
              <a:off x="992" y="1624"/>
              <a:ext cx="2656" cy="233"/>
            </a:xfrm>
            <a:prstGeom prst="curvedDownArrow">
              <a:avLst>
                <a:gd name="adj1" fmla="val 40710"/>
                <a:gd name="adj2" fmla="val 282156"/>
                <a:gd name="adj3" fmla="val 32032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AU"/>
            </a:p>
          </p:txBody>
        </p:sp>
        <p:sp>
          <p:nvSpPr>
            <p:cNvPr id="1062945" name="Text Box 33"/>
            <p:cNvSpPr txBox="1">
              <a:spLocks noChangeArrowheads="1"/>
            </p:cNvSpPr>
            <p:nvPr/>
          </p:nvSpPr>
          <p:spPr bwMode="auto">
            <a:xfrm>
              <a:off x="1232" y="1339"/>
              <a:ext cx="1525" cy="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GB" altLang="en-US" sz="2600" dirty="0">
                  <a:solidFill>
                    <a:schemeClr val="bg2">
                      <a:lumMod val="50000"/>
                    </a:schemeClr>
                  </a:solidFill>
                </a:rPr>
                <a:t>oxygen removed</a:t>
              </a:r>
            </a:p>
            <a:p>
              <a:pPr>
                <a:spcBef>
                  <a:spcPct val="0"/>
                </a:spcBef>
              </a:pPr>
              <a:r>
                <a:rPr lang="en-GB" altLang="en-US" sz="2600" dirty="0">
                  <a:solidFill>
                    <a:schemeClr val="bg2">
                      <a:lumMod val="50000"/>
                    </a:schemeClr>
                  </a:solidFill>
                </a:rPr>
                <a:t>reduction</a:t>
              </a:r>
            </a:p>
          </p:txBody>
        </p:sp>
      </p:grpSp>
      <p:grpSp>
        <p:nvGrpSpPr>
          <p:cNvPr id="1062954" name="Group 42"/>
          <p:cNvGrpSpPr>
            <a:grpSpLocks/>
          </p:cNvGrpSpPr>
          <p:nvPr/>
        </p:nvGrpSpPr>
        <p:grpSpPr bwMode="auto">
          <a:xfrm>
            <a:off x="5105400" y="3924301"/>
            <a:ext cx="4673600" cy="892175"/>
            <a:chOff x="2256" y="2472"/>
            <a:chExt cx="2944" cy="562"/>
          </a:xfrm>
        </p:grpSpPr>
        <p:sp>
          <p:nvSpPr>
            <p:cNvPr id="1062944" name="AutoShape 32"/>
            <p:cNvSpPr>
              <a:spLocks noChangeArrowheads="1"/>
            </p:cNvSpPr>
            <p:nvPr/>
          </p:nvSpPr>
          <p:spPr bwMode="auto">
            <a:xfrm flipV="1">
              <a:off x="2256" y="2500"/>
              <a:ext cx="2944" cy="233"/>
            </a:xfrm>
            <a:prstGeom prst="curvedDownArrow">
              <a:avLst>
                <a:gd name="adj1" fmla="val 37603"/>
                <a:gd name="adj2" fmla="val 260626"/>
                <a:gd name="adj3" fmla="val 31889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AU"/>
            </a:p>
          </p:txBody>
        </p:sp>
        <p:sp>
          <p:nvSpPr>
            <p:cNvPr id="1062946" name="Text Box 34"/>
            <p:cNvSpPr txBox="1">
              <a:spLocks noChangeArrowheads="1"/>
            </p:cNvSpPr>
            <p:nvPr/>
          </p:nvSpPr>
          <p:spPr bwMode="auto">
            <a:xfrm>
              <a:off x="2774" y="2472"/>
              <a:ext cx="1300" cy="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GB" altLang="en-US" sz="2600">
                  <a:solidFill>
                    <a:srgbClr val="FF0000"/>
                  </a:solidFill>
                </a:rPr>
                <a:t>oxygen added</a:t>
              </a:r>
            </a:p>
            <a:p>
              <a:pPr>
                <a:spcBef>
                  <a:spcPct val="0"/>
                </a:spcBef>
              </a:pPr>
              <a:r>
                <a:rPr lang="en-GB" altLang="en-US" sz="2600">
                  <a:solidFill>
                    <a:srgbClr val="FF0000"/>
                  </a:solidFill>
                </a:rPr>
                <a:t>oxidation</a:t>
              </a:r>
            </a:p>
          </p:txBody>
        </p:sp>
      </p:grpSp>
      <p:sp>
        <p:nvSpPr>
          <p:cNvPr id="1062947" name="Text Box 35"/>
          <p:cNvSpPr txBox="1">
            <a:spLocks noChangeArrowheads="1"/>
          </p:cNvSpPr>
          <p:nvPr/>
        </p:nvSpPr>
        <p:spPr bwMode="auto">
          <a:xfrm>
            <a:off x="2092324" y="4835526"/>
            <a:ext cx="819388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GB" altLang="en-US" sz="2400" dirty="0">
                <a:solidFill>
                  <a:srgbClr val="000066"/>
                </a:solidFill>
                <a:cs typeface="+mj-cs"/>
              </a:rPr>
              <a:t>Reduction and oxidation always take place together. Why is this type of reaction called a </a:t>
            </a:r>
            <a:r>
              <a:rPr lang="en-GB" altLang="en-US" sz="2400" dirty="0">
                <a:solidFill>
                  <a:srgbClr val="FF6600"/>
                </a:solidFill>
                <a:cs typeface="+mj-cs"/>
              </a:rPr>
              <a:t>redox </a:t>
            </a:r>
            <a:r>
              <a:rPr lang="en-GB" altLang="en-US" sz="2400" dirty="0">
                <a:solidFill>
                  <a:srgbClr val="000066"/>
                </a:solidFill>
                <a:cs typeface="+mj-cs"/>
              </a:rPr>
              <a:t>reaction? </a:t>
            </a:r>
          </a:p>
        </p:txBody>
      </p:sp>
      <p:grpSp>
        <p:nvGrpSpPr>
          <p:cNvPr id="1062955" name="Group 43"/>
          <p:cNvGrpSpPr>
            <a:grpSpLocks/>
          </p:cNvGrpSpPr>
          <p:nvPr/>
        </p:nvGrpSpPr>
        <p:grpSpPr bwMode="auto">
          <a:xfrm>
            <a:off x="3227389" y="5786438"/>
            <a:ext cx="5762625" cy="627062"/>
            <a:chOff x="1073" y="3645"/>
            <a:chExt cx="3630" cy="395"/>
          </a:xfrm>
        </p:grpSpPr>
        <p:sp>
          <p:nvSpPr>
            <p:cNvPr id="1062948" name="AutoShape 36"/>
            <p:cNvSpPr>
              <a:spLocks noChangeArrowheads="1"/>
            </p:cNvSpPr>
            <p:nvPr/>
          </p:nvSpPr>
          <p:spPr bwMode="auto">
            <a:xfrm>
              <a:off x="1073" y="3645"/>
              <a:ext cx="3630" cy="395"/>
            </a:xfrm>
            <a:prstGeom prst="roundRect">
              <a:avLst>
                <a:gd name="adj" fmla="val 12500"/>
              </a:avLst>
            </a:prstGeom>
            <a:solidFill>
              <a:srgbClr val="FFFFCC"/>
            </a:solidFill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062949" name="Text Box 37"/>
            <p:cNvSpPr txBox="1">
              <a:spLocks noChangeArrowheads="1"/>
            </p:cNvSpPr>
            <p:nvPr/>
          </p:nvSpPr>
          <p:spPr bwMode="auto">
            <a:xfrm>
              <a:off x="1184" y="3689"/>
              <a:ext cx="2930" cy="31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altLang="en-US" sz="2600">
                  <a:solidFill>
                    <a:srgbClr val="FF6600"/>
                  </a:solidFill>
                </a:rPr>
                <a:t>redox</a:t>
              </a:r>
              <a:r>
                <a:rPr lang="en-GB" altLang="en-US" sz="2600"/>
                <a:t>  = </a:t>
              </a:r>
              <a:r>
                <a:rPr lang="en-GB" altLang="en-US" sz="2600">
                  <a:solidFill>
                    <a:srgbClr val="FF6600"/>
                  </a:solidFill>
                </a:rPr>
                <a:t> red</a:t>
              </a:r>
              <a:r>
                <a:rPr lang="en-GB" altLang="en-US" sz="2600">
                  <a:solidFill>
                    <a:srgbClr val="000066"/>
                  </a:solidFill>
                </a:rPr>
                <a:t>uction and </a:t>
              </a:r>
              <a:r>
                <a:rPr lang="en-GB" altLang="en-US" sz="2600">
                  <a:solidFill>
                    <a:srgbClr val="FF6600"/>
                  </a:solidFill>
                </a:rPr>
                <a:t>ox</a:t>
              </a:r>
              <a:r>
                <a:rPr lang="en-GB" altLang="en-US" sz="2600">
                  <a:solidFill>
                    <a:srgbClr val="000066"/>
                  </a:solidFill>
                </a:rPr>
                <a:t>idation</a:t>
              </a:r>
            </a:p>
          </p:txBody>
        </p:sp>
      </p:grpSp>
      <p:sp>
        <p:nvSpPr>
          <p:cNvPr id="1062951" name="Text Box 39"/>
          <p:cNvSpPr txBox="1">
            <a:spLocks noChangeArrowheads="1"/>
          </p:cNvSpPr>
          <p:nvPr/>
        </p:nvSpPr>
        <p:spPr bwMode="auto">
          <a:xfrm>
            <a:off x="2087564" y="1698625"/>
            <a:ext cx="80502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GB" altLang="en-US" sz="2400" dirty="0">
                <a:solidFill>
                  <a:srgbClr val="000066"/>
                </a:solidFill>
                <a:cs typeface="+mj-cs"/>
              </a:rPr>
              <a:t>Which substances are oxidized and reduced in this reaction?</a:t>
            </a:r>
          </a:p>
        </p:txBody>
      </p:sp>
      <p:pic>
        <p:nvPicPr>
          <p:cNvPr id="1062956" name="Picture 44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89" y="6167439"/>
            <a:ext cx="630237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0371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6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6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6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6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2947" grpId="0"/>
      <p:bldP spid="10629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444500"/>
          </a:xfrm>
        </p:spPr>
        <p:txBody>
          <a:bodyPr>
            <a:normAutofit fontScale="90000"/>
          </a:bodyPr>
          <a:lstStyle/>
          <a:p>
            <a:r>
              <a:rPr lang="en-GB" altLang="en-US" sz="2600" dirty="0"/>
              <a:t>Redox reactants – oxidized or reduced?</a:t>
            </a:r>
          </a:p>
        </p:txBody>
      </p:sp>
      <p:pic>
        <p:nvPicPr>
          <p:cNvPr id="1195012" name="Picture 4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077" y="6113651"/>
            <a:ext cx="630237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5013" name="Picture 5" descr="flash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115888"/>
            <a:ext cx="385763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5014" name="Picture 6" descr="notes_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888" y="150813"/>
            <a:ext cx="442912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34" name="ShockwaveFlash1" r:id="rId2" imgW="8699400" imgH="5308560"/>
        </mc:Choice>
        <mc:Fallback>
          <p:control name="ShockwaveFlash1" r:id="rId2" imgW="8699400" imgH="530856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25575" y="919163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70233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391557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b="1" dirty="0">
                <a:solidFill>
                  <a:schemeClr val="accent1"/>
                </a:solidFill>
              </a:rPr>
              <a:t>Redox and electrons</a:t>
            </a:r>
          </a:p>
        </p:txBody>
      </p:sp>
      <p:sp>
        <p:nvSpPr>
          <p:cNvPr id="1071107" name="Text Box 3"/>
          <p:cNvSpPr txBox="1">
            <a:spLocks noChangeArrowheads="1"/>
          </p:cNvSpPr>
          <p:nvPr/>
        </p:nvSpPr>
        <p:spPr bwMode="auto">
          <a:xfrm>
            <a:off x="2087564" y="784226"/>
            <a:ext cx="40084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0"/>
              </a:spcBef>
            </a:pPr>
            <a:r>
              <a:rPr lang="en-GB" altLang="en-US" dirty="0">
                <a:solidFill>
                  <a:srgbClr val="000066"/>
                </a:solidFill>
                <a:cs typeface="+mj-cs"/>
              </a:rPr>
              <a:t>Magnesium burns in oxygen to form magnesium oxide.</a:t>
            </a:r>
          </a:p>
        </p:txBody>
      </p:sp>
      <p:sp>
        <p:nvSpPr>
          <p:cNvPr id="1071168" name="Text Box 64"/>
          <p:cNvSpPr txBox="1">
            <a:spLocks noChangeArrowheads="1"/>
          </p:cNvSpPr>
          <p:nvPr/>
        </p:nvSpPr>
        <p:spPr bwMode="auto">
          <a:xfrm>
            <a:off x="2087564" y="3322639"/>
            <a:ext cx="39830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0"/>
              </a:spcBef>
            </a:pPr>
            <a:r>
              <a:rPr lang="en-GB" altLang="en-US" dirty="0">
                <a:solidFill>
                  <a:srgbClr val="000066"/>
                </a:solidFill>
                <a:cs typeface="+mj-cs"/>
              </a:rPr>
              <a:t>A redox reaction can also    be explained in terms of the gain or loss of electrons.</a:t>
            </a:r>
          </a:p>
        </p:txBody>
      </p:sp>
      <p:grpSp>
        <p:nvGrpSpPr>
          <p:cNvPr id="1071181" name="Group 77"/>
          <p:cNvGrpSpPr>
            <a:grpSpLocks/>
          </p:cNvGrpSpPr>
          <p:nvPr/>
        </p:nvGrpSpPr>
        <p:grpSpPr bwMode="auto">
          <a:xfrm>
            <a:off x="2286001" y="5130801"/>
            <a:ext cx="7597775" cy="1185863"/>
            <a:chOff x="480" y="3232"/>
            <a:chExt cx="4786" cy="747"/>
          </a:xfrm>
        </p:grpSpPr>
        <p:sp>
          <p:nvSpPr>
            <p:cNvPr id="1071126" name="AutoShape 22"/>
            <p:cNvSpPr>
              <a:spLocks noChangeArrowheads="1"/>
            </p:cNvSpPr>
            <p:nvPr/>
          </p:nvSpPr>
          <p:spPr bwMode="auto">
            <a:xfrm>
              <a:off x="480" y="3232"/>
              <a:ext cx="4786" cy="747"/>
            </a:xfrm>
            <a:prstGeom prst="roundRect">
              <a:avLst>
                <a:gd name="adj" fmla="val 9292"/>
              </a:avLst>
            </a:prstGeom>
            <a:solidFill>
              <a:srgbClr val="FFFFCC"/>
            </a:solidFill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071127" name="Text Box 23"/>
            <p:cNvSpPr txBox="1">
              <a:spLocks noChangeArrowheads="1"/>
            </p:cNvSpPr>
            <p:nvPr/>
          </p:nvSpPr>
          <p:spPr bwMode="auto">
            <a:xfrm>
              <a:off x="527" y="3281"/>
              <a:ext cx="4665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en-GB" altLang="en-US" sz="2600">
                  <a:solidFill>
                    <a:srgbClr val="000066"/>
                  </a:solidFill>
                </a:rPr>
                <a:t>magnesium  </a:t>
              </a:r>
              <a:r>
                <a:rPr lang="en-GB" altLang="en-US" sz="2800">
                  <a:solidFill>
                    <a:srgbClr val="000066"/>
                  </a:solidFill>
                </a:rPr>
                <a:t>+  </a:t>
              </a:r>
              <a:r>
                <a:rPr lang="en-GB" altLang="en-US" sz="2600">
                  <a:solidFill>
                    <a:srgbClr val="000066"/>
                  </a:solidFill>
                </a:rPr>
                <a:t>oxygen         magnesium oxide</a:t>
              </a:r>
            </a:p>
          </p:txBody>
        </p:sp>
        <p:sp>
          <p:nvSpPr>
            <p:cNvPr id="1071132" name="Text Box 28"/>
            <p:cNvSpPr txBox="1">
              <a:spLocks noChangeArrowheads="1"/>
            </p:cNvSpPr>
            <p:nvPr/>
          </p:nvSpPr>
          <p:spPr bwMode="auto">
            <a:xfrm>
              <a:off x="2513" y="3254"/>
              <a:ext cx="355" cy="32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GB" altLang="en-US" sz="2800" dirty="0">
                  <a:solidFill>
                    <a:srgbClr val="000066"/>
                  </a:solidFill>
                  <a:sym typeface="Monotype Sorts" pitchFamily="2" charset="2"/>
                </a:rPr>
                <a:t></a:t>
              </a:r>
            </a:p>
          </p:txBody>
        </p:sp>
        <p:sp>
          <p:nvSpPr>
            <p:cNvPr id="1071169" name="Text Box 65"/>
            <p:cNvSpPr txBox="1">
              <a:spLocks noChangeArrowheads="1"/>
            </p:cNvSpPr>
            <p:nvPr/>
          </p:nvSpPr>
          <p:spPr bwMode="auto">
            <a:xfrm>
              <a:off x="783" y="3623"/>
              <a:ext cx="825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2600">
                  <a:solidFill>
                    <a:srgbClr val="000066"/>
                  </a:solidFill>
                </a:rPr>
                <a:t>2Mg</a:t>
              </a:r>
              <a:r>
                <a:rPr lang="en-GB" altLang="en-US" sz="2200">
                  <a:solidFill>
                    <a:srgbClr val="000066"/>
                  </a:solidFill>
                </a:rPr>
                <a:t>(s)</a:t>
              </a:r>
            </a:p>
          </p:txBody>
        </p:sp>
        <p:sp>
          <p:nvSpPr>
            <p:cNvPr id="1071170" name="Text Box 66"/>
            <p:cNvSpPr txBox="1">
              <a:spLocks noChangeArrowheads="1"/>
            </p:cNvSpPr>
            <p:nvPr/>
          </p:nvSpPr>
          <p:spPr bwMode="auto">
            <a:xfrm>
              <a:off x="2501" y="3623"/>
              <a:ext cx="734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2600">
                  <a:solidFill>
                    <a:srgbClr val="000066"/>
                  </a:solidFill>
                </a:rPr>
                <a:t>O</a:t>
              </a:r>
              <a:r>
                <a:rPr lang="en-GB" altLang="en-US" sz="2600" baseline="-25000">
                  <a:solidFill>
                    <a:srgbClr val="000066"/>
                  </a:solidFill>
                </a:rPr>
                <a:t>2</a:t>
              </a:r>
              <a:r>
                <a:rPr lang="en-GB" altLang="en-US">
                  <a:solidFill>
                    <a:srgbClr val="000066"/>
                  </a:solidFill>
                </a:rPr>
                <a:t>(g)</a:t>
              </a:r>
            </a:p>
          </p:txBody>
        </p:sp>
        <p:sp>
          <p:nvSpPr>
            <p:cNvPr id="1071172" name="Text Box 68"/>
            <p:cNvSpPr txBox="1">
              <a:spLocks noChangeArrowheads="1"/>
            </p:cNvSpPr>
            <p:nvPr/>
          </p:nvSpPr>
          <p:spPr bwMode="auto">
            <a:xfrm>
              <a:off x="3947" y="3624"/>
              <a:ext cx="977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2600">
                  <a:solidFill>
                    <a:srgbClr val="000066"/>
                  </a:solidFill>
                </a:rPr>
                <a:t>2MgO</a:t>
              </a:r>
              <a:r>
                <a:rPr lang="en-GB" altLang="en-US">
                  <a:solidFill>
                    <a:srgbClr val="000066"/>
                  </a:solidFill>
                </a:rPr>
                <a:t>(s)</a:t>
              </a:r>
            </a:p>
          </p:txBody>
        </p:sp>
        <p:sp>
          <p:nvSpPr>
            <p:cNvPr id="1071173" name="Text Box 69"/>
            <p:cNvSpPr txBox="1">
              <a:spLocks noChangeArrowheads="1"/>
            </p:cNvSpPr>
            <p:nvPr/>
          </p:nvSpPr>
          <p:spPr bwMode="auto">
            <a:xfrm>
              <a:off x="2107" y="3614"/>
              <a:ext cx="266" cy="32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GB" altLang="en-US" sz="2800">
                  <a:solidFill>
                    <a:srgbClr val="000066"/>
                  </a:solidFill>
                </a:rPr>
                <a:t>+</a:t>
              </a:r>
            </a:p>
          </p:txBody>
        </p:sp>
        <p:sp>
          <p:nvSpPr>
            <p:cNvPr id="1071175" name="Text Box 71"/>
            <p:cNvSpPr txBox="1">
              <a:spLocks noChangeArrowheads="1"/>
            </p:cNvSpPr>
            <p:nvPr/>
          </p:nvSpPr>
          <p:spPr bwMode="auto">
            <a:xfrm>
              <a:off x="3345" y="3614"/>
              <a:ext cx="355" cy="32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GB" altLang="en-US" sz="2800">
                  <a:solidFill>
                    <a:srgbClr val="000066"/>
                  </a:solidFill>
                  <a:sym typeface="Monotype Sorts" pitchFamily="2" charset="2"/>
                </a:rPr>
                <a:t></a:t>
              </a:r>
            </a:p>
          </p:txBody>
        </p:sp>
      </p:grpSp>
      <p:sp>
        <p:nvSpPr>
          <p:cNvPr id="1071177" name="Text Box 73"/>
          <p:cNvSpPr txBox="1">
            <a:spLocks noChangeArrowheads="1"/>
          </p:cNvSpPr>
          <p:nvPr/>
        </p:nvSpPr>
        <p:spPr bwMode="auto">
          <a:xfrm>
            <a:off x="2087563" y="4591050"/>
            <a:ext cx="5686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 eaLnBrk="0" hangingPunct="0">
              <a:spcBef>
                <a:spcPct val="0"/>
              </a:spcBef>
            </a:pPr>
            <a:r>
              <a:rPr lang="en-GB" altLang="en-US" dirty="0">
                <a:solidFill>
                  <a:srgbClr val="000066"/>
                </a:solidFill>
                <a:cs typeface="+mj-cs"/>
              </a:rPr>
              <a:t>What happens to the atoms and electrons in this reaction?</a:t>
            </a:r>
            <a:endParaRPr lang="en-GB" altLang="en-US" dirty="0">
              <a:cs typeface="+mj-cs"/>
            </a:endParaRPr>
          </a:p>
        </p:txBody>
      </p:sp>
      <p:sp>
        <p:nvSpPr>
          <p:cNvPr id="1071178" name="Text Box 74"/>
          <p:cNvSpPr txBox="1">
            <a:spLocks noChangeArrowheads="1"/>
          </p:cNvSpPr>
          <p:nvPr/>
        </p:nvSpPr>
        <p:spPr bwMode="auto">
          <a:xfrm>
            <a:off x="2087563" y="1687513"/>
            <a:ext cx="398303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GB" altLang="en-US" dirty="0">
                <a:solidFill>
                  <a:srgbClr val="000066"/>
                </a:solidFill>
                <a:cs typeface="+mj-cs"/>
              </a:rPr>
              <a:t>It is obvious that the magnesium has been oxidized, but what has happened to the oxygen?</a:t>
            </a:r>
          </a:p>
        </p:txBody>
      </p:sp>
      <p:pic>
        <p:nvPicPr>
          <p:cNvPr id="1071179" name="Picture 75" descr="704057_36335131_cred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396" y="927101"/>
            <a:ext cx="4240213" cy="345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182" name="Picture 78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89" y="6167439"/>
            <a:ext cx="630237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345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7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7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1168" grpId="0"/>
      <p:bldP spid="1071177" grpId="0"/>
      <p:bldP spid="10711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484189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Oxidation and electron loss</a:t>
            </a:r>
          </a:p>
        </p:txBody>
      </p:sp>
      <p:sp>
        <p:nvSpPr>
          <p:cNvPr id="1075203" name="Text Box 3"/>
          <p:cNvSpPr txBox="1">
            <a:spLocks noChangeArrowheads="1"/>
          </p:cNvSpPr>
          <p:nvPr/>
        </p:nvSpPr>
        <p:spPr bwMode="auto">
          <a:xfrm>
            <a:off x="2087564" y="784226"/>
            <a:ext cx="85804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GB" altLang="en-US">
                <a:solidFill>
                  <a:srgbClr val="000066"/>
                </a:solidFill>
              </a:rPr>
              <a:t>When magnesium burns in oxygen to form magnesium oxide, what happens to magnesium and its electrons?</a:t>
            </a:r>
          </a:p>
        </p:txBody>
      </p:sp>
      <p:grpSp>
        <p:nvGrpSpPr>
          <p:cNvPr id="1075251" name="Group 51"/>
          <p:cNvGrpSpPr>
            <a:grpSpLocks/>
          </p:cNvGrpSpPr>
          <p:nvPr/>
        </p:nvGrpSpPr>
        <p:grpSpPr bwMode="auto">
          <a:xfrm>
            <a:off x="3065464" y="5584826"/>
            <a:ext cx="6061075" cy="701675"/>
            <a:chOff x="971" y="3518"/>
            <a:chExt cx="3818" cy="442"/>
          </a:xfrm>
        </p:grpSpPr>
        <p:sp>
          <p:nvSpPr>
            <p:cNvPr id="1075219" name="AutoShape 19"/>
            <p:cNvSpPr>
              <a:spLocks noChangeArrowheads="1"/>
            </p:cNvSpPr>
            <p:nvPr/>
          </p:nvSpPr>
          <p:spPr bwMode="auto">
            <a:xfrm>
              <a:off x="971" y="3518"/>
              <a:ext cx="3818" cy="442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075220" name="Text Box 20"/>
            <p:cNvSpPr txBox="1">
              <a:spLocks noChangeArrowheads="1"/>
            </p:cNvSpPr>
            <p:nvPr/>
          </p:nvSpPr>
          <p:spPr bwMode="auto">
            <a:xfrm>
              <a:off x="1152" y="3595"/>
              <a:ext cx="3431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66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GB" altLang="en-US" sz="2600"/>
                <a:t>Oxidation is the loss of electrons.</a:t>
              </a:r>
              <a:r>
                <a:rPr lang="en-GB" altLang="en-US"/>
                <a:t> </a:t>
              </a:r>
            </a:p>
          </p:txBody>
        </p:sp>
      </p:grpSp>
      <p:grpSp>
        <p:nvGrpSpPr>
          <p:cNvPr id="1075250" name="Group 50"/>
          <p:cNvGrpSpPr>
            <a:grpSpLocks/>
          </p:cNvGrpSpPr>
          <p:nvPr/>
        </p:nvGrpSpPr>
        <p:grpSpPr bwMode="auto">
          <a:xfrm>
            <a:off x="2659063" y="1625601"/>
            <a:ext cx="5727700" cy="892175"/>
            <a:chOff x="715" y="1024"/>
            <a:chExt cx="3608" cy="562"/>
          </a:xfrm>
        </p:grpSpPr>
        <p:sp>
          <p:nvSpPr>
            <p:cNvPr id="1075244" name="AutoShape 44"/>
            <p:cNvSpPr>
              <a:spLocks noChangeArrowheads="1"/>
            </p:cNvSpPr>
            <p:nvPr/>
          </p:nvSpPr>
          <p:spPr bwMode="auto">
            <a:xfrm>
              <a:off x="715" y="1084"/>
              <a:ext cx="3608" cy="233"/>
            </a:xfrm>
            <a:prstGeom prst="curvedDownArrow">
              <a:avLst>
                <a:gd name="adj1" fmla="val 68222"/>
                <a:gd name="adj2" fmla="val 311969"/>
                <a:gd name="adj3" fmla="val 2194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AU"/>
            </a:p>
          </p:txBody>
        </p:sp>
        <p:sp>
          <p:nvSpPr>
            <p:cNvPr id="1075245" name="Text Box 45"/>
            <p:cNvSpPr txBox="1">
              <a:spLocks noChangeArrowheads="1"/>
            </p:cNvSpPr>
            <p:nvPr/>
          </p:nvSpPr>
          <p:spPr bwMode="auto">
            <a:xfrm>
              <a:off x="1518" y="1024"/>
              <a:ext cx="1390" cy="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GB" altLang="en-US" sz="2600">
                  <a:solidFill>
                    <a:srgbClr val="FF0000"/>
                  </a:solidFill>
                </a:rPr>
                <a:t>oxidized</a:t>
              </a:r>
            </a:p>
            <a:p>
              <a:pPr>
                <a:spcBef>
                  <a:spcPct val="0"/>
                </a:spcBef>
              </a:pPr>
              <a:r>
                <a:rPr lang="en-GB" altLang="en-US" sz="2600">
                  <a:solidFill>
                    <a:srgbClr val="FF0000"/>
                  </a:solidFill>
                </a:rPr>
                <a:t>(electrons lost)</a:t>
              </a:r>
            </a:p>
          </p:txBody>
        </p:sp>
      </p:grpSp>
      <p:grpSp>
        <p:nvGrpSpPr>
          <p:cNvPr id="1075249" name="Group 49"/>
          <p:cNvGrpSpPr>
            <a:grpSpLocks/>
          </p:cNvGrpSpPr>
          <p:nvPr/>
        </p:nvGrpSpPr>
        <p:grpSpPr bwMode="auto">
          <a:xfrm>
            <a:off x="2001838" y="2238376"/>
            <a:ext cx="8272462" cy="2079625"/>
            <a:chOff x="301" y="1410"/>
            <a:chExt cx="5211" cy="1310"/>
          </a:xfrm>
        </p:grpSpPr>
        <p:sp>
          <p:nvSpPr>
            <p:cNvPr id="1075204" name="Text Box 4"/>
            <p:cNvSpPr txBox="1">
              <a:spLocks noChangeArrowheads="1"/>
            </p:cNvSpPr>
            <p:nvPr/>
          </p:nvSpPr>
          <p:spPr bwMode="auto">
            <a:xfrm>
              <a:off x="2906" y="1921"/>
              <a:ext cx="27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altLang="en-US">
                  <a:solidFill>
                    <a:srgbClr val="000066"/>
                  </a:solidFill>
                  <a:sym typeface="Monotype Sorts" pitchFamily="2" charset="2"/>
                </a:rPr>
                <a:t></a:t>
              </a:r>
            </a:p>
          </p:txBody>
        </p:sp>
        <p:grpSp>
          <p:nvGrpSpPr>
            <p:cNvPr id="1075205" name="Group 5"/>
            <p:cNvGrpSpPr>
              <a:grpSpLocks/>
            </p:cNvGrpSpPr>
            <p:nvPr/>
          </p:nvGrpSpPr>
          <p:grpSpPr bwMode="auto">
            <a:xfrm>
              <a:off x="301" y="1410"/>
              <a:ext cx="1206" cy="1310"/>
              <a:chOff x="199" y="2088"/>
              <a:chExt cx="1206" cy="1310"/>
            </a:xfrm>
          </p:grpSpPr>
          <p:pic>
            <p:nvPicPr>
              <p:cNvPr id="1075206" name="Picture 6" descr="magnesium shell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" y="2088"/>
                <a:ext cx="1206" cy="13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75207" name="Text Box 7"/>
              <p:cNvSpPr txBox="1">
                <a:spLocks noChangeArrowheads="1"/>
              </p:cNvSpPr>
              <p:nvPr/>
            </p:nvSpPr>
            <p:spPr bwMode="auto">
              <a:xfrm>
                <a:off x="640" y="2616"/>
                <a:ext cx="30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GB" altLang="en-US">
                    <a:solidFill>
                      <a:srgbClr val="000066"/>
                    </a:solidFill>
                  </a:rPr>
                  <a:t>Mg</a:t>
                </a:r>
              </a:p>
            </p:txBody>
          </p:sp>
        </p:grpSp>
        <p:grpSp>
          <p:nvGrpSpPr>
            <p:cNvPr id="1075208" name="Group 8"/>
            <p:cNvGrpSpPr>
              <a:grpSpLocks/>
            </p:cNvGrpSpPr>
            <p:nvPr/>
          </p:nvGrpSpPr>
          <p:grpSpPr bwMode="auto">
            <a:xfrm>
              <a:off x="3288" y="1566"/>
              <a:ext cx="999" cy="999"/>
              <a:chOff x="3466" y="2244"/>
              <a:chExt cx="999" cy="999"/>
            </a:xfrm>
          </p:grpSpPr>
          <p:pic>
            <p:nvPicPr>
              <p:cNvPr id="1075209" name="Picture 9" descr="magnesium shell (ion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6" y="2244"/>
                <a:ext cx="999" cy="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75210" name="Text Box 10"/>
              <p:cNvSpPr txBox="1">
                <a:spLocks noChangeArrowheads="1"/>
              </p:cNvSpPr>
              <p:nvPr/>
            </p:nvSpPr>
            <p:spPr bwMode="auto">
              <a:xfrm>
                <a:off x="3749" y="2628"/>
                <a:ext cx="40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GB" altLang="en-US">
                    <a:solidFill>
                      <a:srgbClr val="000066"/>
                    </a:solidFill>
                  </a:rPr>
                  <a:t>Mg</a:t>
                </a:r>
                <a:r>
                  <a:rPr lang="en-GB" altLang="en-US" baseline="30000">
                    <a:solidFill>
                      <a:srgbClr val="000066"/>
                    </a:solidFill>
                  </a:rPr>
                  <a:t>2+</a:t>
                </a:r>
              </a:p>
            </p:txBody>
          </p:sp>
        </p:grpSp>
        <p:grpSp>
          <p:nvGrpSpPr>
            <p:cNvPr id="1075211" name="Group 11"/>
            <p:cNvGrpSpPr>
              <a:grpSpLocks/>
            </p:cNvGrpSpPr>
            <p:nvPr/>
          </p:nvGrpSpPr>
          <p:grpSpPr bwMode="auto">
            <a:xfrm>
              <a:off x="4512" y="1565"/>
              <a:ext cx="1000" cy="1000"/>
              <a:chOff x="4586" y="2243"/>
              <a:chExt cx="1000" cy="1000"/>
            </a:xfrm>
          </p:grpSpPr>
          <p:pic>
            <p:nvPicPr>
              <p:cNvPr id="1075212" name="Picture 12" descr="oxygen shell (ion)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6" y="2243"/>
                <a:ext cx="1000" cy="1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75213" name="Text Box 13"/>
              <p:cNvSpPr txBox="1">
                <a:spLocks noChangeArrowheads="1"/>
              </p:cNvSpPr>
              <p:nvPr/>
            </p:nvSpPr>
            <p:spPr bwMode="auto">
              <a:xfrm>
                <a:off x="4930" y="2628"/>
                <a:ext cx="29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GB" altLang="en-US">
                    <a:solidFill>
                      <a:srgbClr val="000066"/>
                    </a:solidFill>
                  </a:rPr>
                  <a:t>O</a:t>
                </a:r>
                <a:r>
                  <a:rPr lang="en-GB" altLang="en-US" baseline="30000">
                    <a:solidFill>
                      <a:srgbClr val="000066"/>
                    </a:solidFill>
                  </a:rPr>
                  <a:t>2-</a:t>
                </a:r>
              </a:p>
            </p:txBody>
          </p:sp>
        </p:grpSp>
        <p:grpSp>
          <p:nvGrpSpPr>
            <p:cNvPr id="1075214" name="Group 14"/>
            <p:cNvGrpSpPr>
              <a:grpSpLocks/>
            </p:cNvGrpSpPr>
            <p:nvPr/>
          </p:nvGrpSpPr>
          <p:grpSpPr bwMode="auto">
            <a:xfrm>
              <a:off x="1892" y="1566"/>
              <a:ext cx="954" cy="999"/>
              <a:chOff x="1814" y="2244"/>
              <a:chExt cx="954" cy="999"/>
            </a:xfrm>
          </p:grpSpPr>
          <p:pic>
            <p:nvPicPr>
              <p:cNvPr id="1075215" name="Picture 15" descr="oxygen shell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4" y="2244"/>
                <a:ext cx="954" cy="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75216" name="Text Box 16"/>
              <p:cNvSpPr txBox="1">
                <a:spLocks noChangeArrowheads="1"/>
              </p:cNvSpPr>
              <p:nvPr/>
            </p:nvSpPr>
            <p:spPr bwMode="auto">
              <a:xfrm>
                <a:off x="2157" y="2628"/>
                <a:ext cx="21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GB" altLang="en-US">
                    <a:solidFill>
                      <a:srgbClr val="000066"/>
                    </a:solidFill>
                  </a:rPr>
                  <a:t>O</a:t>
                </a:r>
              </a:p>
            </p:txBody>
          </p:sp>
        </p:grpSp>
        <p:sp>
          <p:nvSpPr>
            <p:cNvPr id="1075246" name="Text Box 46"/>
            <p:cNvSpPr txBox="1">
              <a:spLocks noChangeArrowheads="1"/>
            </p:cNvSpPr>
            <p:nvPr/>
          </p:nvSpPr>
          <p:spPr bwMode="auto">
            <a:xfrm>
              <a:off x="1550" y="1882"/>
              <a:ext cx="22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altLang="en-US" sz="2800">
                  <a:solidFill>
                    <a:srgbClr val="000066"/>
                  </a:solidFill>
                </a:rPr>
                <a:t>+</a:t>
              </a:r>
            </a:p>
          </p:txBody>
        </p:sp>
      </p:grpSp>
      <p:sp>
        <p:nvSpPr>
          <p:cNvPr id="1075247" name="Text Box 47"/>
          <p:cNvSpPr txBox="1">
            <a:spLocks noChangeArrowheads="1"/>
          </p:cNvSpPr>
          <p:nvPr/>
        </p:nvSpPr>
        <p:spPr bwMode="auto">
          <a:xfrm>
            <a:off x="2097088" y="4454526"/>
            <a:ext cx="76692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GB" altLang="en-US">
                <a:solidFill>
                  <a:srgbClr val="FF6600"/>
                </a:solidFill>
              </a:rPr>
              <a:t> </a:t>
            </a:r>
            <a:r>
              <a:rPr lang="en-GB" altLang="en-US">
                <a:solidFill>
                  <a:srgbClr val="000066"/>
                </a:solidFill>
              </a:rPr>
              <a:t>The magnesium has been oxidized.</a:t>
            </a:r>
          </a:p>
          <a:p>
            <a:pPr algn="l" eaLnBrk="0" hangingPunct="0">
              <a:spcBef>
                <a:spcPct val="0"/>
              </a:spcBef>
              <a:buFont typeface="Wingdings" panose="05000000000000000000" pitchFamily="2" charset="2"/>
              <a:buNone/>
            </a:pPr>
            <a:endParaRPr lang="en-GB" altLang="en-US" sz="1200">
              <a:solidFill>
                <a:srgbClr val="000066"/>
              </a:solidFill>
            </a:endParaRPr>
          </a:p>
          <a:p>
            <a:pPr algn="l" eaLnBrk="0" hangingPunct="0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GB" altLang="en-US">
                <a:solidFill>
                  <a:srgbClr val="FF6600"/>
                </a:solidFill>
              </a:rPr>
              <a:t> </a:t>
            </a:r>
            <a:r>
              <a:rPr lang="en-GB" altLang="en-US">
                <a:solidFill>
                  <a:srgbClr val="000066"/>
                </a:solidFill>
              </a:rPr>
              <a:t>The Mg atom has lost 2 electrons to form a Mg</a:t>
            </a:r>
            <a:r>
              <a:rPr lang="en-GB" altLang="en-US" baseline="30000">
                <a:solidFill>
                  <a:srgbClr val="000066"/>
                </a:solidFill>
              </a:rPr>
              <a:t>2+</a:t>
            </a:r>
            <a:r>
              <a:rPr lang="en-GB" altLang="en-US">
                <a:solidFill>
                  <a:srgbClr val="000066"/>
                </a:solidFill>
              </a:rPr>
              <a:t> ion.</a:t>
            </a:r>
          </a:p>
        </p:txBody>
      </p:sp>
      <p:pic>
        <p:nvPicPr>
          <p:cNvPr id="1075252" name="Picture 52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89" y="6167439"/>
            <a:ext cx="630237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75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75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7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496889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Oxidation and electron gain</a:t>
            </a:r>
          </a:p>
        </p:txBody>
      </p:sp>
      <p:sp>
        <p:nvSpPr>
          <p:cNvPr id="1078275" name="Text Box 3"/>
          <p:cNvSpPr txBox="1">
            <a:spLocks noChangeArrowheads="1"/>
          </p:cNvSpPr>
          <p:nvPr/>
        </p:nvSpPr>
        <p:spPr bwMode="auto">
          <a:xfrm>
            <a:off x="2087564" y="784226"/>
            <a:ext cx="85804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GB" altLang="en-US" dirty="0">
                <a:solidFill>
                  <a:srgbClr val="000066"/>
                </a:solidFill>
              </a:rPr>
              <a:t>When magnesium burns in oxygen to form magnesium oxide, what happens to oxygen and its electrons?</a:t>
            </a:r>
          </a:p>
        </p:txBody>
      </p:sp>
      <p:grpSp>
        <p:nvGrpSpPr>
          <p:cNvPr id="1078298" name="Group 26"/>
          <p:cNvGrpSpPr>
            <a:grpSpLocks/>
          </p:cNvGrpSpPr>
          <p:nvPr/>
        </p:nvGrpSpPr>
        <p:grpSpPr bwMode="auto">
          <a:xfrm>
            <a:off x="3065464" y="5584826"/>
            <a:ext cx="6061075" cy="701675"/>
            <a:chOff x="971" y="3518"/>
            <a:chExt cx="3818" cy="442"/>
          </a:xfrm>
        </p:grpSpPr>
        <p:sp>
          <p:nvSpPr>
            <p:cNvPr id="1078289" name="AutoShape 17"/>
            <p:cNvSpPr>
              <a:spLocks noChangeArrowheads="1"/>
            </p:cNvSpPr>
            <p:nvPr/>
          </p:nvSpPr>
          <p:spPr bwMode="auto">
            <a:xfrm>
              <a:off x="971" y="3518"/>
              <a:ext cx="3818" cy="442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078290" name="Text Box 18"/>
            <p:cNvSpPr txBox="1">
              <a:spLocks noChangeArrowheads="1"/>
            </p:cNvSpPr>
            <p:nvPr/>
          </p:nvSpPr>
          <p:spPr bwMode="auto">
            <a:xfrm>
              <a:off x="1152" y="3595"/>
              <a:ext cx="3431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66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GB" altLang="en-US" sz="2600" dirty="0"/>
                <a:t>Reduction is the gained of electrons.</a:t>
              </a:r>
              <a:r>
                <a:rPr lang="en-GB" altLang="en-US" dirty="0"/>
                <a:t> </a:t>
              </a:r>
            </a:p>
          </p:txBody>
        </p:sp>
      </p:grpSp>
      <p:grpSp>
        <p:nvGrpSpPr>
          <p:cNvPr id="1078297" name="Group 25"/>
          <p:cNvGrpSpPr>
            <a:grpSpLocks/>
          </p:cNvGrpSpPr>
          <p:nvPr/>
        </p:nvGrpSpPr>
        <p:grpSpPr bwMode="auto">
          <a:xfrm>
            <a:off x="4856163" y="1638301"/>
            <a:ext cx="5727700" cy="892175"/>
            <a:chOff x="2099" y="1032"/>
            <a:chExt cx="3608" cy="562"/>
          </a:xfrm>
        </p:grpSpPr>
        <p:sp>
          <p:nvSpPr>
            <p:cNvPr id="1078291" name="AutoShape 19"/>
            <p:cNvSpPr>
              <a:spLocks noChangeArrowheads="1"/>
            </p:cNvSpPr>
            <p:nvPr/>
          </p:nvSpPr>
          <p:spPr bwMode="auto">
            <a:xfrm>
              <a:off x="2099" y="1092"/>
              <a:ext cx="3608" cy="233"/>
            </a:xfrm>
            <a:prstGeom prst="curvedDownArrow">
              <a:avLst>
                <a:gd name="adj1" fmla="val 68222"/>
                <a:gd name="adj2" fmla="val 311969"/>
                <a:gd name="adj3" fmla="val 21940"/>
              </a:avLst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AU"/>
            </a:p>
          </p:txBody>
        </p:sp>
        <p:sp>
          <p:nvSpPr>
            <p:cNvPr id="1078292" name="Text Box 20"/>
            <p:cNvSpPr txBox="1">
              <a:spLocks noChangeArrowheads="1"/>
            </p:cNvSpPr>
            <p:nvPr/>
          </p:nvSpPr>
          <p:spPr bwMode="auto">
            <a:xfrm>
              <a:off x="2752" y="1032"/>
              <a:ext cx="1649" cy="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GB" altLang="en-US" sz="2600" dirty="0">
                  <a:solidFill>
                    <a:schemeClr val="bg2">
                      <a:lumMod val="50000"/>
                    </a:schemeClr>
                  </a:solidFill>
                </a:rPr>
                <a:t>reduced</a:t>
              </a:r>
            </a:p>
            <a:p>
              <a:pPr>
                <a:spcBef>
                  <a:spcPct val="0"/>
                </a:spcBef>
              </a:pPr>
              <a:r>
                <a:rPr lang="en-GB" altLang="en-US" sz="2600" dirty="0">
                  <a:solidFill>
                    <a:schemeClr val="bg2">
                      <a:lumMod val="50000"/>
                    </a:schemeClr>
                  </a:solidFill>
                </a:rPr>
                <a:t>(electrons gained)</a:t>
              </a:r>
            </a:p>
          </p:txBody>
        </p:sp>
      </p:grpSp>
      <p:grpSp>
        <p:nvGrpSpPr>
          <p:cNvPr id="1078296" name="Group 24"/>
          <p:cNvGrpSpPr>
            <a:grpSpLocks/>
          </p:cNvGrpSpPr>
          <p:nvPr/>
        </p:nvGrpSpPr>
        <p:grpSpPr bwMode="auto">
          <a:xfrm>
            <a:off x="2001838" y="2238376"/>
            <a:ext cx="8272462" cy="2079625"/>
            <a:chOff x="301" y="1410"/>
            <a:chExt cx="5211" cy="1310"/>
          </a:xfrm>
        </p:grpSpPr>
        <p:sp>
          <p:nvSpPr>
            <p:cNvPr id="1078276" name="Text Box 4"/>
            <p:cNvSpPr txBox="1">
              <a:spLocks noChangeArrowheads="1"/>
            </p:cNvSpPr>
            <p:nvPr/>
          </p:nvSpPr>
          <p:spPr bwMode="auto">
            <a:xfrm>
              <a:off x="2906" y="1921"/>
              <a:ext cx="27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altLang="en-US">
                  <a:solidFill>
                    <a:srgbClr val="000066"/>
                  </a:solidFill>
                  <a:sym typeface="Monotype Sorts" pitchFamily="2" charset="2"/>
                </a:rPr>
                <a:t></a:t>
              </a:r>
            </a:p>
          </p:txBody>
        </p:sp>
        <p:grpSp>
          <p:nvGrpSpPr>
            <p:cNvPr id="1078277" name="Group 5"/>
            <p:cNvGrpSpPr>
              <a:grpSpLocks/>
            </p:cNvGrpSpPr>
            <p:nvPr/>
          </p:nvGrpSpPr>
          <p:grpSpPr bwMode="auto">
            <a:xfrm>
              <a:off x="301" y="1410"/>
              <a:ext cx="1206" cy="1310"/>
              <a:chOff x="199" y="2088"/>
              <a:chExt cx="1206" cy="1310"/>
            </a:xfrm>
          </p:grpSpPr>
          <p:pic>
            <p:nvPicPr>
              <p:cNvPr id="1078278" name="Picture 6" descr="magnesium shell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" y="2088"/>
                <a:ext cx="1206" cy="13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78279" name="Text Box 7"/>
              <p:cNvSpPr txBox="1">
                <a:spLocks noChangeArrowheads="1"/>
              </p:cNvSpPr>
              <p:nvPr/>
            </p:nvSpPr>
            <p:spPr bwMode="auto">
              <a:xfrm>
                <a:off x="640" y="2616"/>
                <a:ext cx="30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GB" altLang="en-US">
                    <a:solidFill>
                      <a:srgbClr val="000066"/>
                    </a:solidFill>
                  </a:rPr>
                  <a:t>Mg</a:t>
                </a:r>
              </a:p>
            </p:txBody>
          </p:sp>
        </p:grpSp>
        <p:grpSp>
          <p:nvGrpSpPr>
            <p:cNvPr id="1078280" name="Group 8"/>
            <p:cNvGrpSpPr>
              <a:grpSpLocks/>
            </p:cNvGrpSpPr>
            <p:nvPr/>
          </p:nvGrpSpPr>
          <p:grpSpPr bwMode="auto">
            <a:xfrm>
              <a:off x="3288" y="1566"/>
              <a:ext cx="999" cy="999"/>
              <a:chOff x="3466" y="2244"/>
              <a:chExt cx="999" cy="999"/>
            </a:xfrm>
          </p:grpSpPr>
          <p:pic>
            <p:nvPicPr>
              <p:cNvPr id="1078281" name="Picture 9" descr="magnesium shell (ion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6" y="2244"/>
                <a:ext cx="999" cy="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78282" name="Text Box 10"/>
              <p:cNvSpPr txBox="1">
                <a:spLocks noChangeArrowheads="1"/>
              </p:cNvSpPr>
              <p:nvPr/>
            </p:nvSpPr>
            <p:spPr bwMode="auto">
              <a:xfrm>
                <a:off x="3749" y="2628"/>
                <a:ext cx="40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GB" altLang="en-US">
                    <a:solidFill>
                      <a:srgbClr val="000066"/>
                    </a:solidFill>
                  </a:rPr>
                  <a:t>Mg</a:t>
                </a:r>
                <a:r>
                  <a:rPr lang="en-GB" altLang="en-US" baseline="30000">
                    <a:solidFill>
                      <a:srgbClr val="000066"/>
                    </a:solidFill>
                  </a:rPr>
                  <a:t>2+</a:t>
                </a:r>
              </a:p>
            </p:txBody>
          </p:sp>
        </p:grpSp>
        <p:grpSp>
          <p:nvGrpSpPr>
            <p:cNvPr id="1078283" name="Group 11"/>
            <p:cNvGrpSpPr>
              <a:grpSpLocks/>
            </p:cNvGrpSpPr>
            <p:nvPr/>
          </p:nvGrpSpPr>
          <p:grpSpPr bwMode="auto">
            <a:xfrm>
              <a:off x="4512" y="1565"/>
              <a:ext cx="1000" cy="1000"/>
              <a:chOff x="4586" y="2243"/>
              <a:chExt cx="1000" cy="1000"/>
            </a:xfrm>
          </p:grpSpPr>
          <p:pic>
            <p:nvPicPr>
              <p:cNvPr id="1078284" name="Picture 12" descr="oxygen shell (ion)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6" y="2243"/>
                <a:ext cx="1000" cy="1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78285" name="Text Box 13"/>
              <p:cNvSpPr txBox="1">
                <a:spLocks noChangeArrowheads="1"/>
              </p:cNvSpPr>
              <p:nvPr/>
            </p:nvSpPr>
            <p:spPr bwMode="auto">
              <a:xfrm>
                <a:off x="4930" y="2628"/>
                <a:ext cx="29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GB" altLang="en-US">
                    <a:solidFill>
                      <a:srgbClr val="000066"/>
                    </a:solidFill>
                  </a:rPr>
                  <a:t>O</a:t>
                </a:r>
                <a:r>
                  <a:rPr lang="en-GB" altLang="en-US" baseline="30000">
                    <a:solidFill>
                      <a:srgbClr val="000066"/>
                    </a:solidFill>
                  </a:rPr>
                  <a:t>2-</a:t>
                </a:r>
              </a:p>
            </p:txBody>
          </p:sp>
        </p:grpSp>
        <p:grpSp>
          <p:nvGrpSpPr>
            <p:cNvPr id="1078286" name="Group 14"/>
            <p:cNvGrpSpPr>
              <a:grpSpLocks/>
            </p:cNvGrpSpPr>
            <p:nvPr/>
          </p:nvGrpSpPr>
          <p:grpSpPr bwMode="auto">
            <a:xfrm>
              <a:off x="1892" y="1566"/>
              <a:ext cx="954" cy="999"/>
              <a:chOff x="1814" y="2244"/>
              <a:chExt cx="954" cy="999"/>
            </a:xfrm>
          </p:grpSpPr>
          <p:pic>
            <p:nvPicPr>
              <p:cNvPr id="1078287" name="Picture 15" descr="oxygen shell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4" y="2244"/>
                <a:ext cx="954" cy="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78288" name="Text Box 16"/>
              <p:cNvSpPr txBox="1">
                <a:spLocks noChangeArrowheads="1"/>
              </p:cNvSpPr>
              <p:nvPr/>
            </p:nvSpPr>
            <p:spPr bwMode="auto">
              <a:xfrm>
                <a:off x="2157" y="2628"/>
                <a:ext cx="21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GB" altLang="en-US">
                    <a:solidFill>
                      <a:srgbClr val="000066"/>
                    </a:solidFill>
                  </a:rPr>
                  <a:t>O</a:t>
                </a:r>
              </a:p>
            </p:txBody>
          </p:sp>
        </p:grpSp>
        <p:sp>
          <p:nvSpPr>
            <p:cNvPr id="1078293" name="Text Box 21"/>
            <p:cNvSpPr txBox="1">
              <a:spLocks noChangeArrowheads="1"/>
            </p:cNvSpPr>
            <p:nvPr/>
          </p:nvSpPr>
          <p:spPr bwMode="auto">
            <a:xfrm>
              <a:off x="1550" y="1882"/>
              <a:ext cx="22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altLang="en-US" sz="2800">
                  <a:solidFill>
                    <a:srgbClr val="000066"/>
                  </a:solidFill>
                </a:rPr>
                <a:t>+</a:t>
              </a:r>
            </a:p>
          </p:txBody>
        </p:sp>
      </p:grpSp>
      <p:sp>
        <p:nvSpPr>
          <p:cNvPr id="1078294" name="Text Box 22"/>
          <p:cNvSpPr txBox="1">
            <a:spLocks noChangeArrowheads="1"/>
          </p:cNvSpPr>
          <p:nvPr/>
        </p:nvSpPr>
        <p:spPr bwMode="auto">
          <a:xfrm>
            <a:off x="2097088" y="4454526"/>
            <a:ext cx="77200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GB" altLang="en-US">
                <a:solidFill>
                  <a:srgbClr val="FF6600"/>
                </a:solidFill>
              </a:rPr>
              <a:t> </a:t>
            </a:r>
            <a:r>
              <a:rPr lang="en-GB" altLang="en-US">
                <a:solidFill>
                  <a:srgbClr val="000066"/>
                </a:solidFill>
              </a:rPr>
              <a:t>The oxygen has been reduced.</a:t>
            </a:r>
          </a:p>
          <a:p>
            <a:pPr algn="l" eaLnBrk="0" hangingPunct="0">
              <a:spcBef>
                <a:spcPct val="0"/>
              </a:spcBef>
              <a:buFont typeface="Wingdings" panose="05000000000000000000" pitchFamily="2" charset="2"/>
              <a:buNone/>
            </a:pPr>
            <a:endParaRPr lang="en-GB" altLang="en-US" sz="1200">
              <a:solidFill>
                <a:srgbClr val="000066"/>
              </a:solidFill>
            </a:endParaRPr>
          </a:p>
          <a:p>
            <a:pPr algn="l" eaLnBrk="0" hangingPunct="0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GB" altLang="en-US">
                <a:solidFill>
                  <a:srgbClr val="FF6600"/>
                </a:solidFill>
              </a:rPr>
              <a:t> </a:t>
            </a:r>
            <a:r>
              <a:rPr lang="en-GB" altLang="en-US">
                <a:solidFill>
                  <a:srgbClr val="000066"/>
                </a:solidFill>
              </a:rPr>
              <a:t>The O atom has gained 2 electrons to form a O</a:t>
            </a:r>
            <a:r>
              <a:rPr lang="en-GB" altLang="en-US" baseline="30000">
                <a:solidFill>
                  <a:srgbClr val="000066"/>
                </a:solidFill>
              </a:rPr>
              <a:t>2-</a:t>
            </a:r>
            <a:r>
              <a:rPr lang="en-GB" altLang="en-US">
                <a:solidFill>
                  <a:srgbClr val="000066"/>
                </a:solidFill>
              </a:rPr>
              <a:t> ion.</a:t>
            </a:r>
          </a:p>
        </p:txBody>
      </p:sp>
      <p:pic>
        <p:nvPicPr>
          <p:cNvPr id="1078299" name="Picture 27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89" y="6167439"/>
            <a:ext cx="630237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40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8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78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78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78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3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419100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Using OILRIG</a:t>
            </a:r>
          </a:p>
        </p:txBody>
      </p:sp>
      <p:sp>
        <p:nvSpPr>
          <p:cNvPr id="1095684" name="Text Box 4"/>
          <p:cNvSpPr txBox="1">
            <a:spLocks noChangeArrowheads="1"/>
          </p:cNvSpPr>
          <p:nvPr/>
        </p:nvSpPr>
        <p:spPr bwMode="auto">
          <a:xfrm>
            <a:off x="2087564" y="784225"/>
            <a:ext cx="85804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GB" altLang="en-US" sz="2800" dirty="0">
                <a:solidFill>
                  <a:srgbClr val="000066"/>
                </a:solidFill>
                <a:cs typeface="+mj-cs"/>
              </a:rPr>
              <a:t>What does OILRIG stand for in terms of redox reactions?</a:t>
            </a:r>
          </a:p>
        </p:txBody>
      </p:sp>
      <p:grpSp>
        <p:nvGrpSpPr>
          <p:cNvPr id="1095698" name="Group 18"/>
          <p:cNvGrpSpPr>
            <a:grpSpLocks/>
          </p:cNvGrpSpPr>
          <p:nvPr/>
        </p:nvGrpSpPr>
        <p:grpSpPr bwMode="auto">
          <a:xfrm>
            <a:off x="1219201" y="1352551"/>
            <a:ext cx="8639176" cy="2312988"/>
            <a:chOff x="2976" y="852"/>
            <a:chExt cx="2274" cy="1457"/>
          </a:xfrm>
        </p:grpSpPr>
        <p:sp>
          <p:nvSpPr>
            <p:cNvPr id="1095693" name="AutoShape 13"/>
            <p:cNvSpPr>
              <a:spLocks noChangeArrowheads="1"/>
            </p:cNvSpPr>
            <p:nvPr/>
          </p:nvSpPr>
          <p:spPr bwMode="auto">
            <a:xfrm>
              <a:off x="2976" y="852"/>
              <a:ext cx="2274" cy="1406"/>
            </a:xfrm>
            <a:prstGeom prst="roundRect">
              <a:avLst>
                <a:gd name="adj" fmla="val 9292"/>
              </a:avLst>
            </a:prstGeom>
            <a:solidFill>
              <a:srgbClr val="FFFFCC"/>
            </a:solidFill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095685" name="Text Box 5"/>
            <p:cNvSpPr txBox="1">
              <a:spLocks noChangeArrowheads="1"/>
            </p:cNvSpPr>
            <p:nvPr/>
          </p:nvSpPr>
          <p:spPr bwMode="auto">
            <a:xfrm>
              <a:off x="3130" y="921"/>
              <a:ext cx="68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altLang="en-US" sz="4800" dirty="0">
                  <a:solidFill>
                    <a:srgbClr val="FF6600"/>
                  </a:solidFill>
                </a:rPr>
                <a:t>O</a:t>
              </a:r>
              <a:r>
                <a:rPr lang="en-GB" altLang="en-US" sz="4800" dirty="0">
                  <a:solidFill>
                    <a:srgbClr val="000066"/>
                  </a:solidFill>
                </a:rPr>
                <a:t>xidation</a:t>
              </a:r>
            </a:p>
          </p:txBody>
        </p:sp>
        <p:sp>
          <p:nvSpPr>
            <p:cNvPr id="1095686" name="Text Box 6"/>
            <p:cNvSpPr txBox="1">
              <a:spLocks noChangeArrowheads="1"/>
            </p:cNvSpPr>
            <p:nvPr/>
          </p:nvSpPr>
          <p:spPr bwMode="auto">
            <a:xfrm>
              <a:off x="3186" y="1392"/>
              <a:ext cx="13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altLang="en-US" sz="4000" dirty="0">
                  <a:solidFill>
                    <a:srgbClr val="FF6600"/>
                  </a:solidFill>
                </a:rPr>
                <a:t>I</a:t>
              </a:r>
              <a:r>
                <a:rPr lang="en-GB" altLang="en-US" sz="4000" dirty="0">
                  <a:solidFill>
                    <a:srgbClr val="000066"/>
                  </a:solidFill>
                </a:rPr>
                <a:t>s</a:t>
              </a:r>
            </a:p>
          </p:txBody>
        </p:sp>
        <p:sp>
          <p:nvSpPr>
            <p:cNvPr id="1095687" name="Text Box 7"/>
            <p:cNvSpPr txBox="1">
              <a:spLocks noChangeArrowheads="1"/>
            </p:cNvSpPr>
            <p:nvPr/>
          </p:nvSpPr>
          <p:spPr bwMode="auto">
            <a:xfrm>
              <a:off x="3154" y="1863"/>
              <a:ext cx="96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altLang="en-US" sz="4000" dirty="0">
                  <a:solidFill>
                    <a:srgbClr val="FF6600"/>
                  </a:solidFill>
                </a:rPr>
                <a:t>L</a:t>
              </a:r>
              <a:r>
                <a:rPr lang="en-GB" altLang="en-US" sz="4000" dirty="0">
                  <a:solidFill>
                    <a:srgbClr val="000066"/>
                  </a:solidFill>
                </a:rPr>
                <a:t>oss of electrons</a:t>
              </a:r>
            </a:p>
          </p:txBody>
        </p:sp>
      </p:grpSp>
      <p:grpSp>
        <p:nvGrpSpPr>
          <p:cNvPr id="1095699" name="Group 19"/>
          <p:cNvGrpSpPr>
            <a:grpSpLocks/>
          </p:cNvGrpSpPr>
          <p:nvPr/>
        </p:nvGrpSpPr>
        <p:grpSpPr bwMode="auto">
          <a:xfrm>
            <a:off x="1125415" y="3841751"/>
            <a:ext cx="8732961" cy="2232025"/>
            <a:chOff x="2976" y="2420"/>
            <a:chExt cx="2274" cy="1406"/>
          </a:xfrm>
        </p:grpSpPr>
        <p:sp>
          <p:nvSpPr>
            <p:cNvPr id="1095697" name="AutoShape 17"/>
            <p:cNvSpPr>
              <a:spLocks noChangeArrowheads="1"/>
            </p:cNvSpPr>
            <p:nvPr/>
          </p:nvSpPr>
          <p:spPr bwMode="auto">
            <a:xfrm>
              <a:off x="2976" y="2420"/>
              <a:ext cx="2274" cy="1406"/>
            </a:xfrm>
            <a:prstGeom prst="roundRect">
              <a:avLst>
                <a:gd name="adj" fmla="val 9292"/>
              </a:avLst>
            </a:prstGeom>
            <a:solidFill>
              <a:srgbClr val="FFFFCC"/>
            </a:solidFill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095688" name="Text Box 8"/>
            <p:cNvSpPr txBox="1">
              <a:spLocks noChangeArrowheads="1"/>
            </p:cNvSpPr>
            <p:nvPr/>
          </p:nvSpPr>
          <p:spPr bwMode="auto">
            <a:xfrm>
              <a:off x="3154" y="2486"/>
              <a:ext cx="597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altLang="en-US" sz="4000" dirty="0">
                  <a:solidFill>
                    <a:srgbClr val="FF6600"/>
                  </a:solidFill>
                </a:rPr>
                <a:t>R</a:t>
              </a:r>
              <a:r>
                <a:rPr lang="en-GB" altLang="en-US" sz="4000" dirty="0">
                  <a:solidFill>
                    <a:srgbClr val="000066"/>
                  </a:solidFill>
                </a:rPr>
                <a:t>eduction</a:t>
              </a:r>
            </a:p>
          </p:txBody>
        </p:sp>
        <p:sp>
          <p:nvSpPr>
            <p:cNvPr id="1095689" name="Text Box 9"/>
            <p:cNvSpPr txBox="1">
              <a:spLocks noChangeArrowheads="1"/>
            </p:cNvSpPr>
            <p:nvPr/>
          </p:nvSpPr>
          <p:spPr bwMode="auto">
            <a:xfrm>
              <a:off x="3186" y="2957"/>
              <a:ext cx="13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altLang="en-US" sz="4000" dirty="0">
                  <a:solidFill>
                    <a:srgbClr val="FF6600"/>
                  </a:solidFill>
                </a:rPr>
                <a:t>I</a:t>
              </a:r>
              <a:r>
                <a:rPr lang="en-GB" altLang="en-US" sz="4000" dirty="0">
                  <a:solidFill>
                    <a:srgbClr val="000066"/>
                  </a:solidFill>
                </a:rPr>
                <a:t>s</a:t>
              </a:r>
            </a:p>
          </p:txBody>
        </p:sp>
        <p:sp>
          <p:nvSpPr>
            <p:cNvPr id="1095690" name="Text Box 10"/>
            <p:cNvSpPr txBox="1">
              <a:spLocks noChangeArrowheads="1"/>
            </p:cNvSpPr>
            <p:nvPr/>
          </p:nvSpPr>
          <p:spPr bwMode="auto">
            <a:xfrm>
              <a:off x="3159" y="3379"/>
              <a:ext cx="97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altLang="en-US" sz="4000" dirty="0">
                  <a:solidFill>
                    <a:srgbClr val="FF6600"/>
                  </a:solidFill>
                </a:rPr>
                <a:t>G</a:t>
              </a:r>
              <a:r>
                <a:rPr lang="en-GB" altLang="en-US" sz="4000" dirty="0">
                  <a:solidFill>
                    <a:srgbClr val="000066"/>
                  </a:solidFill>
                </a:rPr>
                <a:t>ain of electrons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3591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392114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What is a half-equation?</a:t>
            </a:r>
          </a:p>
        </p:txBody>
      </p:sp>
      <p:sp>
        <p:nvSpPr>
          <p:cNvPr id="1076237" name="Text Box 13"/>
          <p:cNvSpPr txBox="1">
            <a:spLocks noChangeArrowheads="1"/>
          </p:cNvSpPr>
          <p:nvPr/>
        </p:nvSpPr>
        <p:spPr bwMode="auto">
          <a:xfrm>
            <a:off x="1582615" y="784225"/>
            <a:ext cx="96480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GB" altLang="en-US" sz="2800" dirty="0">
                <a:solidFill>
                  <a:srgbClr val="000066"/>
                </a:solidFill>
                <a:cs typeface="+mj-cs"/>
              </a:rPr>
              <a:t>Redox reactions involve the transfer of electrons</a:t>
            </a:r>
            <a:r>
              <a:rPr lang="en-GB" altLang="en-US" sz="2400" dirty="0">
                <a:solidFill>
                  <a:srgbClr val="000066"/>
                </a:solidFill>
                <a:cs typeface="+mj-cs"/>
              </a:rPr>
              <a:t>.  </a:t>
            </a:r>
          </a:p>
        </p:txBody>
      </p:sp>
      <p:grpSp>
        <p:nvGrpSpPr>
          <p:cNvPr id="1076269" name="Group 45"/>
          <p:cNvGrpSpPr>
            <a:grpSpLocks/>
          </p:cNvGrpSpPr>
          <p:nvPr/>
        </p:nvGrpSpPr>
        <p:grpSpPr bwMode="auto">
          <a:xfrm>
            <a:off x="3363914" y="4810126"/>
            <a:ext cx="5438775" cy="614363"/>
            <a:chOff x="1159" y="3030"/>
            <a:chExt cx="3426" cy="387"/>
          </a:xfrm>
        </p:grpSpPr>
        <p:sp>
          <p:nvSpPr>
            <p:cNvPr id="1076253" name="Text Box 29"/>
            <p:cNvSpPr txBox="1">
              <a:spLocks noChangeArrowheads="1"/>
            </p:cNvSpPr>
            <p:nvPr/>
          </p:nvSpPr>
          <p:spPr bwMode="auto">
            <a:xfrm>
              <a:off x="1333" y="3061"/>
              <a:ext cx="3059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GB" altLang="en-US" sz="2600">
                  <a:solidFill>
                    <a:srgbClr val="CC0000"/>
                  </a:solidFill>
                </a:rPr>
                <a:t>oxidation</a:t>
              </a:r>
              <a:r>
                <a:rPr lang="en-GB" altLang="en-US" sz="2600">
                  <a:solidFill>
                    <a:srgbClr val="CC0000"/>
                  </a:solidFill>
                  <a:sym typeface="Symbol" panose="05050102010706020507" pitchFamily="18" charset="2"/>
                </a:rPr>
                <a:t>: </a:t>
              </a:r>
              <a:r>
                <a:rPr lang="en-GB" altLang="en-US" sz="2600">
                  <a:solidFill>
                    <a:srgbClr val="CC0000"/>
                  </a:solidFill>
                </a:rPr>
                <a:t>Mg  </a:t>
              </a:r>
              <a:r>
                <a:rPr lang="en-GB" altLang="en-US" sz="2600">
                  <a:solidFill>
                    <a:srgbClr val="CC0000"/>
                  </a:solidFill>
                  <a:sym typeface="Symbol" panose="05050102010706020507" pitchFamily="18" charset="2"/>
                </a:rPr>
                <a:t></a:t>
              </a:r>
              <a:r>
                <a:rPr lang="en-GB" altLang="en-US" sz="2600">
                  <a:solidFill>
                    <a:srgbClr val="CC0000"/>
                  </a:solidFill>
                </a:rPr>
                <a:t>  Mg</a:t>
              </a:r>
              <a:r>
                <a:rPr lang="en-GB" altLang="en-US" sz="2600" baseline="30000">
                  <a:solidFill>
                    <a:srgbClr val="CC0000"/>
                  </a:solidFill>
                </a:rPr>
                <a:t>2+</a:t>
              </a:r>
              <a:r>
                <a:rPr lang="en-GB" altLang="en-US" sz="2600">
                  <a:solidFill>
                    <a:srgbClr val="CC0000"/>
                  </a:solidFill>
                </a:rPr>
                <a:t>  +  2e</a:t>
              </a:r>
              <a:r>
                <a:rPr lang="en-GB" altLang="en-US" sz="2600" baseline="30000">
                  <a:solidFill>
                    <a:srgbClr val="CC0000"/>
                  </a:solidFill>
                </a:rPr>
                <a:t>-</a:t>
              </a:r>
            </a:p>
          </p:txBody>
        </p:sp>
        <p:sp>
          <p:nvSpPr>
            <p:cNvPr id="1076255" name="AutoShape 31"/>
            <p:cNvSpPr>
              <a:spLocks noChangeArrowheads="1"/>
            </p:cNvSpPr>
            <p:nvPr/>
          </p:nvSpPr>
          <p:spPr bwMode="auto">
            <a:xfrm>
              <a:off x="1159" y="3030"/>
              <a:ext cx="3426" cy="387"/>
            </a:xfrm>
            <a:prstGeom prst="roundRect">
              <a:avLst>
                <a:gd name="adj" fmla="val 9292"/>
              </a:avLst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1076268" name="Group 44"/>
          <p:cNvGrpSpPr>
            <a:grpSpLocks/>
          </p:cNvGrpSpPr>
          <p:nvPr/>
        </p:nvGrpSpPr>
        <p:grpSpPr bwMode="auto">
          <a:xfrm>
            <a:off x="2289176" y="3430589"/>
            <a:ext cx="7597775" cy="1185863"/>
            <a:chOff x="480" y="2112"/>
            <a:chExt cx="4786" cy="747"/>
          </a:xfrm>
        </p:grpSpPr>
        <p:sp>
          <p:nvSpPr>
            <p:cNvPr id="1076256" name="AutoShape 32"/>
            <p:cNvSpPr>
              <a:spLocks noChangeArrowheads="1"/>
            </p:cNvSpPr>
            <p:nvPr/>
          </p:nvSpPr>
          <p:spPr bwMode="auto">
            <a:xfrm>
              <a:off x="480" y="2112"/>
              <a:ext cx="4786" cy="747"/>
            </a:xfrm>
            <a:prstGeom prst="roundRect">
              <a:avLst>
                <a:gd name="adj" fmla="val 9292"/>
              </a:avLst>
            </a:prstGeom>
            <a:solidFill>
              <a:srgbClr val="FFFFCC"/>
            </a:solidFill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076257" name="Text Box 33"/>
            <p:cNvSpPr txBox="1">
              <a:spLocks noChangeArrowheads="1"/>
            </p:cNvSpPr>
            <p:nvPr/>
          </p:nvSpPr>
          <p:spPr bwMode="auto">
            <a:xfrm>
              <a:off x="527" y="2161"/>
              <a:ext cx="4665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en-GB" altLang="en-US" sz="2600" dirty="0">
                  <a:solidFill>
                    <a:srgbClr val="000066"/>
                  </a:solidFill>
                </a:rPr>
                <a:t>magnesium  </a:t>
              </a:r>
              <a:r>
                <a:rPr lang="en-GB" altLang="en-US" sz="2800" dirty="0">
                  <a:solidFill>
                    <a:srgbClr val="000066"/>
                  </a:solidFill>
                </a:rPr>
                <a:t>+  </a:t>
              </a:r>
              <a:r>
                <a:rPr lang="en-GB" altLang="en-US" sz="2600" dirty="0">
                  <a:solidFill>
                    <a:srgbClr val="000066"/>
                  </a:solidFill>
                </a:rPr>
                <a:t>oxygen         magnesium oxide</a:t>
              </a:r>
            </a:p>
          </p:txBody>
        </p:sp>
        <p:sp>
          <p:nvSpPr>
            <p:cNvPr id="1076258" name="Text Box 34"/>
            <p:cNvSpPr txBox="1">
              <a:spLocks noChangeArrowheads="1"/>
            </p:cNvSpPr>
            <p:nvPr/>
          </p:nvSpPr>
          <p:spPr bwMode="auto">
            <a:xfrm>
              <a:off x="2499" y="2134"/>
              <a:ext cx="355" cy="32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GB" altLang="en-US" sz="2800" dirty="0">
                  <a:solidFill>
                    <a:srgbClr val="000066"/>
                  </a:solidFill>
                  <a:sym typeface="Monotype Sorts" pitchFamily="2" charset="2"/>
                </a:rPr>
                <a:t></a:t>
              </a:r>
            </a:p>
          </p:txBody>
        </p:sp>
        <p:sp>
          <p:nvSpPr>
            <p:cNvPr id="1076259" name="Text Box 35"/>
            <p:cNvSpPr txBox="1">
              <a:spLocks noChangeArrowheads="1"/>
            </p:cNvSpPr>
            <p:nvPr/>
          </p:nvSpPr>
          <p:spPr bwMode="auto">
            <a:xfrm>
              <a:off x="751" y="2503"/>
              <a:ext cx="825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2600">
                  <a:solidFill>
                    <a:srgbClr val="000066"/>
                  </a:solidFill>
                </a:rPr>
                <a:t>2Mg</a:t>
              </a:r>
              <a:r>
                <a:rPr lang="en-GB" altLang="en-US" sz="1000">
                  <a:solidFill>
                    <a:srgbClr val="000066"/>
                  </a:solidFill>
                </a:rPr>
                <a:t> </a:t>
              </a:r>
              <a:r>
                <a:rPr lang="en-GB" altLang="en-US">
                  <a:solidFill>
                    <a:srgbClr val="000066"/>
                  </a:solidFill>
                </a:rPr>
                <a:t>(s)</a:t>
              </a:r>
            </a:p>
          </p:txBody>
        </p:sp>
        <p:sp>
          <p:nvSpPr>
            <p:cNvPr id="1076260" name="Text Box 36"/>
            <p:cNvSpPr txBox="1">
              <a:spLocks noChangeArrowheads="1"/>
            </p:cNvSpPr>
            <p:nvPr/>
          </p:nvSpPr>
          <p:spPr bwMode="auto">
            <a:xfrm>
              <a:off x="2141" y="2503"/>
              <a:ext cx="734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2600">
                  <a:solidFill>
                    <a:srgbClr val="000066"/>
                  </a:solidFill>
                </a:rPr>
                <a:t>O</a:t>
              </a:r>
              <a:r>
                <a:rPr lang="en-GB" altLang="en-US" sz="2600" baseline="-25000">
                  <a:solidFill>
                    <a:srgbClr val="000066"/>
                  </a:solidFill>
                </a:rPr>
                <a:t>2 </a:t>
              </a:r>
              <a:r>
                <a:rPr lang="en-GB" altLang="en-US">
                  <a:solidFill>
                    <a:srgbClr val="000066"/>
                  </a:solidFill>
                </a:rPr>
                <a:t>(g)</a:t>
              </a:r>
            </a:p>
          </p:txBody>
        </p:sp>
        <p:sp>
          <p:nvSpPr>
            <p:cNvPr id="1076261" name="Text Box 37"/>
            <p:cNvSpPr txBox="1">
              <a:spLocks noChangeArrowheads="1"/>
            </p:cNvSpPr>
            <p:nvPr/>
          </p:nvSpPr>
          <p:spPr bwMode="auto">
            <a:xfrm>
              <a:off x="3739" y="2504"/>
              <a:ext cx="1153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2600">
                  <a:solidFill>
                    <a:srgbClr val="000066"/>
                  </a:solidFill>
                </a:rPr>
                <a:t>2MgO </a:t>
              </a:r>
              <a:r>
                <a:rPr lang="en-GB" altLang="en-US">
                  <a:solidFill>
                    <a:srgbClr val="000066"/>
                  </a:solidFill>
                </a:rPr>
                <a:t>(s)</a:t>
              </a:r>
            </a:p>
          </p:txBody>
        </p:sp>
        <p:sp>
          <p:nvSpPr>
            <p:cNvPr id="1076262" name="Text Box 38"/>
            <p:cNvSpPr txBox="1">
              <a:spLocks noChangeArrowheads="1"/>
            </p:cNvSpPr>
            <p:nvPr/>
          </p:nvSpPr>
          <p:spPr bwMode="auto">
            <a:xfrm>
              <a:off x="1795" y="2494"/>
              <a:ext cx="266" cy="32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GB" altLang="en-US" sz="2800">
                  <a:solidFill>
                    <a:srgbClr val="000066"/>
                  </a:solidFill>
                </a:rPr>
                <a:t>+</a:t>
              </a:r>
            </a:p>
          </p:txBody>
        </p:sp>
        <p:sp>
          <p:nvSpPr>
            <p:cNvPr id="1076263" name="Text Box 39"/>
            <p:cNvSpPr txBox="1">
              <a:spLocks noChangeArrowheads="1"/>
            </p:cNvSpPr>
            <p:nvPr/>
          </p:nvSpPr>
          <p:spPr bwMode="auto">
            <a:xfrm>
              <a:off x="2953" y="2494"/>
              <a:ext cx="355" cy="32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GB" altLang="en-US" sz="2800">
                  <a:solidFill>
                    <a:srgbClr val="000066"/>
                  </a:solidFill>
                  <a:sym typeface="Monotype Sorts" pitchFamily="2" charset="2"/>
                </a:rPr>
                <a:t></a:t>
              </a:r>
            </a:p>
          </p:txBody>
        </p:sp>
      </p:grpSp>
      <p:grpSp>
        <p:nvGrpSpPr>
          <p:cNvPr id="1076270" name="Group 46"/>
          <p:cNvGrpSpPr>
            <a:grpSpLocks/>
          </p:cNvGrpSpPr>
          <p:nvPr/>
        </p:nvGrpSpPr>
        <p:grpSpPr bwMode="auto">
          <a:xfrm>
            <a:off x="3363914" y="5686426"/>
            <a:ext cx="5438775" cy="614363"/>
            <a:chOff x="1159" y="3582"/>
            <a:chExt cx="3426" cy="387"/>
          </a:xfrm>
        </p:grpSpPr>
        <p:sp>
          <p:nvSpPr>
            <p:cNvPr id="1076254" name="Text Box 30"/>
            <p:cNvSpPr txBox="1">
              <a:spLocks noChangeArrowheads="1"/>
            </p:cNvSpPr>
            <p:nvPr/>
          </p:nvSpPr>
          <p:spPr bwMode="auto">
            <a:xfrm>
              <a:off x="1333" y="3621"/>
              <a:ext cx="305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GB" altLang="en-US" sz="2600">
                  <a:solidFill>
                    <a:srgbClr val="5F5F5F"/>
                  </a:solidFill>
                </a:rPr>
                <a:t>reduction:  </a:t>
              </a:r>
              <a:r>
                <a:rPr lang="en-GB" altLang="en-US" sz="2600">
                  <a:solidFill>
                    <a:srgbClr val="5F5F5F"/>
                  </a:solidFill>
                  <a:sym typeface="Symbol" panose="05050102010706020507" pitchFamily="18" charset="2"/>
                </a:rPr>
                <a:t>O</a:t>
              </a:r>
              <a:r>
                <a:rPr lang="en-GB" altLang="en-US" sz="2600" baseline="-25000">
                  <a:solidFill>
                    <a:srgbClr val="5F5F5F"/>
                  </a:solidFill>
                  <a:sym typeface="Symbol" panose="05050102010706020507" pitchFamily="18" charset="2"/>
                </a:rPr>
                <a:t>2</a:t>
              </a:r>
              <a:r>
                <a:rPr lang="en-GB" altLang="en-US" sz="2600">
                  <a:solidFill>
                    <a:srgbClr val="5F5F5F"/>
                  </a:solidFill>
                  <a:sym typeface="Symbol" panose="05050102010706020507" pitchFamily="18" charset="2"/>
                </a:rPr>
                <a:t> +  4e</a:t>
              </a:r>
              <a:r>
                <a:rPr lang="en-GB" altLang="en-US" sz="2600" baseline="30000">
                  <a:solidFill>
                    <a:srgbClr val="5F5F5F"/>
                  </a:solidFill>
                  <a:sym typeface="Symbol" panose="05050102010706020507" pitchFamily="18" charset="2"/>
                </a:rPr>
                <a:t>-</a:t>
              </a:r>
              <a:r>
                <a:rPr lang="en-GB" altLang="en-US" sz="2600">
                  <a:solidFill>
                    <a:srgbClr val="5F5F5F"/>
                  </a:solidFill>
                  <a:sym typeface="Symbol" panose="05050102010706020507" pitchFamily="18" charset="2"/>
                </a:rPr>
                <a:t>    </a:t>
              </a:r>
              <a:r>
                <a:rPr lang="en-GB" altLang="en-US" sz="2600">
                  <a:solidFill>
                    <a:srgbClr val="5F5F5F"/>
                  </a:solidFill>
                </a:rPr>
                <a:t>2O</a:t>
              </a:r>
              <a:r>
                <a:rPr lang="en-GB" altLang="en-US" sz="2600" baseline="30000">
                  <a:solidFill>
                    <a:srgbClr val="5F5F5F"/>
                  </a:solidFill>
                </a:rPr>
                <a:t>2-</a:t>
              </a:r>
            </a:p>
          </p:txBody>
        </p:sp>
        <p:sp>
          <p:nvSpPr>
            <p:cNvPr id="1076264" name="AutoShape 40"/>
            <p:cNvSpPr>
              <a:spLocks noChangeArrowheads="1"/>
            </p:cNvSpPr>
            <p:nvPr/>
          </p:nvSpPr>
          <p:spPr bwMode="auto">
            <a:xfrm>
              <a:off x="1159" y="3582"/>
              <a:ext cx="3426" cy="387"/>
            </a:xfrm>
            <a:prstGeom prst="roundRect">
              <a:avLst>
                <a:gd name="adj" fmla="val 9292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1076266" name="Text Box 42"/>
          <p:cNvSpPr txBox="1">
            <a:spLocks noChangeArrowheads="1"/>
          </p:cNvSpPr>
          <p:nvPr/>
        </p:nvSpPr>
        <p:spPr bwMode="auto">
          <a:xfrm>
            <a:off x="1453662" y="1431926"/>
            <a:ext cx="99528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altLang="en-US" sz="2400" dirty="0">
                <a:solidFill>
                  <a:srgbClr val="000066"/>
                </a:solidFill>
              </a:rPr>
              <a:t>Equations written to show what happens to the electrons during oxidation and reduction are called half-equations.</a:t>
            </a:r>
          </a:p>
        </p:txBody>
      </p:sp>
      <p:sp>
        <p:nvSpPr>
          <p:cNvPr id="1076267" name="Text Box 43"/>
          <p:cNvSpPr txBox="1">
            <a:spLocks noChangeArrowheads="1"/>
          </p:cNvSpPr>
          <p:nvPr/>
        </p:nvSpPr>
        <p:spPr bwMode="auto">
          <a:xfrm>
            <a:off x="1688123" y="2435226"/>
            <a:ext cx="95425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altLang="en-US" sz="2800" dirty="0">
                <a:solidFill>
                  <a:srgbClr val="000066"/>
                </a:solidFill>
              </a:rPr>
              <a:t>What are the half-equations for the oxidation and reduction processes in this reaction?</a:t>
            </a:r>
          </a:p>
        </p:txBody>
      </p:sp>
    </p:spTree>
    <p:extLst>
      <p:ext uri="{BB962C8B-B14F-4D97-AF65-F5344CB8AC3E}">
        <p14:creationId xmlns:p14="http://schemas.microsoft.com/office/powerpoint/2010/main" val="1077817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7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7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7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266" grpId="0"/>
      <p:bldP spid="107626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1062</Words>
  <Application>Microsoft Office PowerPoint</Application>
  <PresentationFormat>مخصص</PresentationFormat>
  <Paragraphs>236</Paragraphs>
  <Slides>22</Slides>
  <Notes>20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22</vt:i4>
      </vt:variant>
    </vt:vector>
  </HeadingPairs>
  <TitlesOfParts>
    <vt:vector size="24" baseType="lpstr">
      <vt:lpstr>Office Theme</vt:lpstr>
      <vt:lpstr>نسق Office</vt:lpstr>
      <vt:lpstr>Analytical Chemistry</vt:lpstr>
      <vt:lpstr>Reduction and Oxidation</vt:lpstr>
      <vt:lpstr>What is a redox reaction?</vt:lpstr>
      <vt:lpstr>Redox reactants – oxidized or reduced?</vt:lpstr>
      <vt:lpstr>Redox and electrons</vt:lpstr>
      <vt:lpstr>Oxidation and electron loss</vt:lpstr>
      <vt:lpstr>Oxidation and electron gain</vt:lpstr>
      <vt:lpstr>Using OILRIG</vt:lpstr>
      <vt:lpstr>What is a half-equation?</vt:lpstr>
      <vt:lpstr>Redox half equations</vt:lpstr>
      <vt:lpstr>Balancing half equations</vt:lpstr>
      <vt:lpstr>Balancing more challenging examples</vt:lpstr>
      <vt:lpstr>Combining half equations</vt:lpstr>
      <vt:lpstr>Oxidizing and reducing agents</vt:lpstr>
      <vt:lpstr>Spot the agent</vt:lpstr>
      <vt:lpstr>Oxidation numbers</vt:lpstr>
      <vt:lpstr>Working out oxidation numbers</vt:lpstr>
      <vt:lpstr>Comparing reactivity</vt:lpstr>
      <vt:lpstr>What is the order of reactivity?</vt:lpstr>
      <vt:lpstr>Predicting simple reactions</vt:lpstr>
      <vt:lpstr>What is needed for iron to rust?</vt:lpstr>
      <vt:lpstr>Rusting: true or false?</vt:lpstr>
    </vt:vector>
  </TitlesOfParts>
  <Company>St. Leonard's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Webb</dc:creator>
  <cp:lastModifiedBy>alkdeer</cp:lastModifiedBy>
  <cp:revision>29</cp:revision>
  <dcterms:created xsi:type="dcterms:W3CDTF">2016-07-31T07:04:56Z</dcterms:created>
  <dcterms:modified xsi:type="dcterms:W3CDTF">2024-10-07T18:58:54Z</dcterms:modified>
</cp:coreProperties>
</file>